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sldIdLst>
    <p:sldId id="256" r:id="rId5"/>
    <p:sldId id="353" r:id="rId6"/>
    <p:sldId id="354" r:id="rId7"/>
    <p:sldId id="322" r:id="rId8"/>
    <p:sldId id="357" r:id="rId9"/>
    <p:sldId id="323" r:id="rId10"/>
    <p:sldId id="376" r:id="rId11"/>
    <p:sldId id="324" r:id="rId12"/>
    <p:sldId id="377" r:id="rId13"/>
    <p:sldId id="378" r:id="rId14"/>
    <p:sldId id="379" r:id="rId15"/>
    <p:sldId id="375" r:id="rId16"/>
    <p:sldId id="380" r:id="rId17"/>
    <p:sldId id="382" r:id="rId18"/>
    <p:sldId id="383" r:id="rId19"/>
    <p:sldId id="325" r:id="rId20"/>
    <p:sldId id="384" r:id="rId21"/>
    <p:sldId id="385" r:id="rId22"/>
    <p:sldId id="331" r:id="rId23"/>
    <p:sldId id="356" r:id="rId24"/>
    <p:sldId id="358" r:id="rId25"/>
    <p:sldId id="359" r:id="rId26"/>
    <p:sldId id="399" r:id="rId27"/>
    <p:sldId id="386" r:id="rId28"/>
    <p:sldId id="387" r:id="rId29"/>
    <p:sldId id="388" r:id="rId30"/>
    <p:sldId id="390" r:id="rId31"/>
    <p:sldId id="391" r:id="rId32"/>
    <p:sldId id="392" r:id="rId33"/>
    <p:sldId id="363" r:id="rId34"/>
    <p:sldId id="393" r:id="rId35"/>
    <p:sldId id="395" r:id="rId36"/>
    <p:sldId id="396" r:id="rId37"/>
    <p:sldId id="397" r:id="rId38"/>
    <p:sldId id="398" r:id="rId39"/>
    <p:sldId id="314" r:id="rId40"/>
    <p:sldId id="333" r:id="rId41"/>
    <p:sldId id="336" r:id="rId42"/>
    <p:sldId id="334" r:id="rId43"/>
    <p:sldId id="313" r:id="rId44"/>
    <p:sldId id="263"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elle Ibrahim" initials="NI" lastIdx="8" clrIdx="0">
    <p:extLst>
      <p:ext uri="{19B8F6BF-5375-455C-9EA6-DF929625EA0E}">
        <p15:presenceInfo xmlns:p15="http://schemas.microsoft.com/office/powerpoint/2012/main" userId="c898572536fa48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47"/>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49" autoAdjust="0"/>
    <p:restoredTop sz="94624"/>
  </p:normalViewPr>
  <p:slideViewPr>
    <p:cSldViewPr snapToGrid="0" snapToObjects="1">
      <p:cViewPr varScale="1">
        <p:scale>
          <a:sx n="128" d="100"/>
          <a:sy n="128" d="100"/>
        </p:scale>
        <p:origin x="168" y="344"/>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E5C5B6-E92F-4248-9093-55AB694C9D24}" type="doc">
      <dgm:prSet loTypeId="urn:microsoft.com/office/officeart/2005/8/layout/cycle1" loCatId="cycle" qsTypeId="urn:microsoft.com/office/officeart/2005/8/quickstyle/simple1" qsCatId="simple" csTypeId="urn:microsoft.com/office/officeart/2005/8/colors/accent2_2" csCatId="accent2" phldr="1"/>
      <dgm:spPr/>
      <dgm:t>
        <a:bodyPr/>
        <a:lstStyle/>
        <a:p>
          <a:endParaRPr lang="en-CA"/>
        </a:p>
      </dgm:t>
    </dgm:pt>
    <dgm:pt modelId="{CA4BA118-32D2-4074-9BE7-3E4143903FA5}">
      <dgm:prSet phldrT="[Text]" custT="1"/>
      <dgm:spPr/>
      <dgm:t>
        <a:bodyPr/>
        <a:lstStyle/>
        <a:p>
          <a:r>
            <a:rPr lang="en-CA" sz="1000" dirty="0"/>
            <a:t>Entering  training data (neuron activations)</a:t>
          </a:r>
        </a:p>
      </dgm:t>
    </dgm:pt>
    <dgm:pt modelId="{A649695C-CDBF-436A-A395-14FE19CFE9E3}" type="parTrans" cxnId="{379F2477-5052-4530-9393-FEEE95F6EA76}">
      <dgm:prSet/>
      <dgm:spPr/>
      <dgm:t>
        <a:bodyPr/>
        <a:lstStyle/>
        <a:p>
          <a:endParaRPr lang="en-CA" sz="1000"/>
        </a:p>
      </dgm:t>
    </dgm:pt>
    <dgm:pt modelId="{29FDF58C-3A4E-4596-A6B6-4412F82B6FB5}" type="sibTrans" cxnId="{379F2477-5052-4530-9393-FEEE95F6EA76}">
      <dgm:prSet/>
      <dgm:spPr/>
      <dgm:t>
        <a:bodyPr/>
        <a:lstStyle/>
        <a:p>
          <a:endParaRPr lang="en-CA" sz="1000"/>
        </a:p>
      </dgm:t>
    </dgm:pt>
    <dgm:pt modelId="{6792325C-15FE-4B4A-82FF-10DEDD12F47A}">
      <dgm:prSet phldrT="[Text]" custT="1"/>
      <dgm:spPr/>
      <dgm:t>
        <a:bodyPr/>
        <a:lstStyle/>
        <a:p>
          <a:r>
            <a:rPr lang="en-CA" sz="1000" dirty="0"/>
            <a:t>Forward propagation</a:t>
          </a:r>
        </a:p>
      </dgm:t>
    </dgm:pt>
    <dgm:pt modelId="{C22FBAE7-A8D2-4837-9416-0563330B9AB5}" type="parTrans" cxnId="{5AEF67FC-7FC8-4FFC-91AF-5F555F15003A}">
      <dgm:prSet/>
      <dgm:spPr/>
      <dgm:t>
        <a:bodyPr/>
        <a:lstStyle/>
        <a:p>
          <a:endParaRPr lang="en-CA" sz="1000"/>
        </a:p>
      </dgm:t>
    </dgm:pt>
    <dgm:pt modelId="{BA2AA81B-7F41-4141-9C5D-D0A2C6CFB88E}" type="sibTrans" cxnId="{5AEF67FC-7FC8-4FFC-91AF-5F555F15003A}">
      <dgm:prSet/>
      <dgm:spPr/>
      <dgm:t>
        <a:bodyPr/>
        <a:lstStyle/>
        <a:p>
          <a:endParaRPr lang="en-CA" sz="1000"/>
        </a:p>
      </dgm:t>
    </dgm:pt>
    <dgm:pt modelId="{2C079BA1-6DB9-4F46-BFC5-608520968432}">
      <dgm:prSet phldrT="[Text]" custT="1"/>
      <dgm:spPr/>
      <dgm:t>
        <a:bodyPr/>
        <a:lstStyle/>
        <a:p>
          <a:r>
            <a:rPr lang="en-CA" sz="1000" dirty="0"/>
            <a:t>Output assessment and error calculation</a:t>
          </a:r>
        </a:p>
      </dgm:t>
    </dgm:pt>
    <dgm:pt modelId="{5DEB19EA-3350-4D31-A7A5-635F4EF5D0DC}" type="parTrans" cxnId="{5800361D-9D67-4441-9C9D-2C3301408537}">
      <dgm:prSet/>
      <dgm:spPr/>
      <dgm:t>
        <a:bodyPr/>
        <a:lstStyle/>
        <a:p>
          <a:endParaRPr lang="en-CA" sz="1000"/>
        </a:p>
      </dgm:t>
    </dgm:pt>
    <dgm:pt modelId="{693EEA1F-BC56-45F4-9F6E-55CB43E28DCA}" type="sibTrans" cxnId="{5800361D-9D67-4441-9C9D-2C3301408537}">
      <dgm:prSet/>
      <dgm:spPr/>
      <dgm:t>
        <a:bodyPr/>
        <a:lstStyle/>
        <a:p>
          <a:endParaRPr lang="en-CA" sz="1000"/>
        </a:p>
      </dgm:t>
    </dgm:pt>
    <dgm:pt modelId="{4B8A6647-7883-4570-B78D-5EEE274BD20E}">
      <dgm:prSet phldrT="[Text]" custT="1"/>
      <dgm:spPr/>
      <dgm:t>
        <a:bodyPr/>
        <a:lstStyle/>
        <a:p>
          <a:r>
            <a:rPr lang="en-CA" sz="1000" dirty="0"/>
            <a:t>Correction of the network is calculated</a:t>
          </a:r>
        </a:p>
        <a:p>
          <a:r>
            <a:rPr lang="en-CA" sz="1000" dirty="0"/>
            <a:t>(Back-propagate)</a:t>
          </a:r>
        </a:p>
      </dgm:t>
    </dgm:pt>
    <dgm:pt modelId="{824728FC-22AB-4FED-A58E-842808997F8B}" type="parTrans" cxnId="{020810DA-3425-497C-A8F5-A2A895B08BDF}">
      <dgm:prSet/>
      <dgm:spPr/>
      <dgm:t>
        <a:bodyPr/>
        <a:lstStyle/>
        <a:p>
          <a:endParaRPr lang="en-CA" sz="1000"/>
        </a:p>
      </dgm:t>
    </dgm:pt>
    <dgm:pt modelId="{82D4FAF6-D38C-45E2-BDE1-301878575188}" type="sibTrans" cxnId="{020810DA-3425-497C-A8F5-A2A895B08BDF}">
      <dgm:prSet/>
      <dgm:spPr/>
      <dgm:t>
        <a:bodyPr/>
        <a:lstStyle/>
        <a:p>
          <a:endParaRPr lang="en-CA" sz="1000"/>
        </a:p>
      </dgm:t>
    </dgm:pt>
    <dgm:pt modelId="{B5E63E0B-E5E9-42A7-8C98-FAE94ADB69E6}">
      <dgm:prSet phldrT="[Text]" custT="1"/>
      <dgm:spPr/>
      <dgm:t>
        <a:bodyPr/>
        <a:lstStyle/>
        <a:p>
          <a:r>
            <a:rPr lang="en-CA" sz="1000" dirty="0"/>
            <a:t>Apply the collection</a:t>
          </a:r>
        </a:p>
      </dgm:t>
    </dgm:pt>
    <dgm:pt modelId="{1E60143A-075F-4ACF-8CBC-C88572F2130A}" type="parTrans" cxnId="{C16F2A07-8BD9-4EAB-B41E-F863BF124888}">
      <dgm:prSet/>
      <dgm:spPr/>
      <dgm:t>
        <a:bodyPr/>
        <a:lstStyle/>
        <a:p>
          <a:endParaRPr lang="en-CA" sz="1000"/>
        </a:p>
      </dgm:t>
    </dgm:pt>
    <dgm:pt modelId="{C4665A83-E777-4E46-AB90-79E28C4094FB}" type="sibTrans" cxnId="{C16F2A07-8BD9-4EAB-B41E-F863BF124888}">
      <dgm:prSet/>
      <dgm:spPr/>
      <dgm:t>
        <a:bodyPr/>
        <a:lstStyle/>
        <a:p>
          <a:endParaRPr lang="en-CA" sz="1000"/>
        </a:p>
      </dgm:t>
    </dgm:pt>
    <dgm:pt modelId="{465BB77E-56DD-4DFB-B7B4-376A5912D930}" type="pres">
      <dgm:prSet presAssocID="{01E5C5B6-E92F-4248-9093-55AB694C9D24}" presName="cycle" presStyleCnt="0">
        <dgm:presLayoutVars>
          <dgm:dir/>
          <dgm:resizeHandles val="exact"/>
        </dgm:presLayoutVars>
      </dgm:prSet>
      <dgm:spPr/>
    </dgm:pt>
    <dgm:pt modelId="{308B371D-BCB2-4C93-B4E3-F926A003323D}" type="pres">
      <dgm:prSet presAssocID="{CA4BA118-32D2-4074-9BE7-3E4143903FA5}" presName="dummy" presStyleCnt="0"/>
      <dgm:spPr/>
    </dgm:pt>
    <dgm:pt modelId="{2B5AB108-7691-4BBC-B6F9-6CAC16D80FD4}" type="pres">
      <dgm:prSet presAssocID="{CA4BA118-32D2-4074-9BE7-3E4143903FA5}" presName="node" presStyleLbl="revTx" presStyleIdx="0" presStyleCnt="5" custScaleX="126123">
        <dgm:presLayoutVars>
          <dgm:bulletEnabled val="1"/>
        </dgm:presLayoutVars>
      </dgm:prSet>
      <dgm:spPr/>
    </dgm:pt>
    <dgm:pt modelId="{CC2BF313-DADB-44F4-B201-A316463F97C3}" type="pres">
      <dgm:prSet presAssocID="{29FDF58C-3A4E-4596-A6B6-4412F82B6FB5}" presName="sibTrans" presStyleLbl="node1" presStyleIdx="0" presStyleCnt="5"/>
      <dgm:spPr/>
    </dgm:pt>
    <dgm:pt modelId="{E902484D-BC4B-483E-B63A-E492745DCEF9}" type="pres">
      <dgm:prSet presAssocID="{6792325C-15FE-4B4A-82FF-10DEDD12F47A}" presName="dummy" presStyleCnt="0"/>
      <dgm:spPr/>
    </dgm:pt>
    <dgm:pt modelId="{D27D6B68-2D89-4908-B9BC-C0B5DF97047F}" type="pres">
      <dgm:prSet presAssocID="{6792325C-15FE-4B4A-82FF-10DEDD12F47A}" presName="node" presStyleLbl="revTx" presStyleIdx="1" presStyleCnt="5">
        <dgm:presLayoutVars>
          <dgm:bulletEnabled val="1"/>
        </dgm:presLayoutVars>
      </dgm:prSet>
      <dgm:spPr/>
    </dgm:pt>
    <dgm:pt modelId="{A0F84692-6A45-4488-9143-F0F452E7E6E1}" type="pres">
      <dgm:prSet presAssocID="{BA2AA81B-7F41-4141-9C5D-D0A2C6CFB88E}" presName="sibTrans" presStyleLbl="node1" presStyleIdx="1" presStyleCnt="5"/>
      <dgm:spPr/>
    </dgm:pt>
    <dgm:pt modelId="{7D25BD27-DB8D-433A-BA77-11C57F6A5CFB}" type="pres">
      <dgm:prSet presAssocID="{2C079BA1-6DB9-4F46-BFC5-608520968432}" presName="dummy" presStyleCnt="0"/>
      <dgm:spPr/>
    </dgm:pt>
    <dgm:pt modelId="{784B4C99-A76A-430D-A72F-686917F44F3E}" type="pres">
      <dgm:prSet presAssocID="{2C079BA1-6DB9-4F46-BFC5-608520968432}" presName="node" presStyleLbl="revTx" presStyleIdx="2" presStyleCnt="5">
        <dgm:presLayoutVars>
          <dgm:bulletEnabled val="1"/>
        </dgm:presLayoutVars>
      </dgm:prSet>
      <dgm:spPr/>
    </dgm:pt>
    <dgm:pt modelId="{7451F0CC-0FF2-488F-B275-27F9A715D1B0}" type="pres">
      <dgm:prSet presAssocID="{693EEA1F-BC56-45F4-9F6E-55CB43E28DCA}" presName="sibTrans" presStyleLbl="node1" presStyleIdx="2" presStyleCnt="5"/>
      <dgm:spPr/>
    </dgm:pt>
    <dgm:pt modelId="{EE94D312-06E7-4EDA-B1A2-AA8F97E3D0CA}" type="pres">
      <dgm:prSet presAssocID="{4B8A6647-7883-4570-B78D-5EEE274BD20E}" presName="dummy" presStyleCnt="0"/>
      <dgm:spPr/>
    </dgm:pt>
    <dgm:pt modelId="{443DD88D-7329-41D3-A880-B7D8C525A07F}" type="pres">
      <dgm:prSet presAssocID="{4B8A6647-7883-4570-B78D-5EEE274BD20E}" presName="node" presStyleLbl="revTx" presStyleIdx="3" presStyleCnt="5" custScaleX="179236">
        <dgm:presLayoutVars>
          <dgm:bulletEnabled val="1"/>
        </dgm:presLayoutVars>
      </dgm:prSet>
      <dgm:spPr/>
    </dgm:pt>
    <dgm:pt modelId="{8FA21328-84EE-4B78-89EB-8E3C3B28717F}" type="pres">
      <dgm:prSet presAssocID="{82D4FAF6-D38C-45E2-BDE1-301878575188}" presName="sibTrans" presStyleLbl="node1" presStyleIdx="3" presStyleCnt="5"/>
      <dgm:spPr/>
    </dgm:pt>
    <dgm:pt modelId="{9A15A34B-D62F-4CA4-A148-490A033D9DC4}" type="pres">
      <dgm:prSet presAssocID="{B5E63E0B-E5E9-42A7-8C98-FAE94ADB69E6}" presName="dummy" presStyleCnt="0"/>
      <dgm:spPr/>
    </dgm:pt>
    <dgm:pt modelId="{C6ABF9AB-2F1D-485B-86AF-CCAA9C8A4F16}" type="pres">
      <dgm:prSet presAssocID="{B5E63E0B-E5E9-42A7-8C98-FAE94ADB69E6}" presName="node" presStyleLbl="revTx" presStyleIdx="4" presStyleCnt="5">
        <dgm:presLayoutVars>
          <dgm:bulletEnabled val="1"/>
        </dgm:presLayoutVars>
      </dgm:prSet>
      <dgm:spPr/>
    </dgm:pt>
    <dgm:pt modelId="{399A9F8F-23EB-447F-AC43-AF86D81C85DF}" type="pres">
      <dgm:prSet presAssocID="{C4665A83-E777-4E46-AB90-79E28C4094FB}" presName="sibTrans" presStyleLbl="node1" presStyleIdx="4" presStyleCnt="5"/>
      <dgm:spPr/>
    </dgm:pt>
  </dgm:ptLst>
  <dgm:cxnLst>
    <dgm:cxn modelId="{742ACC04-7108-474B-961D-68B0FC641DF9}" type="presOf" srcId="{01E5C5B6-E92F-4248-9093-55AB694C9D24}" destId="{465BB77E-56DD-4DFB-B7B4-376A5912D930}" srcOrd="0" destOrd="0" presId="urn:microsoft.com/office/officeart/2005/8/layout/cycle1"/>
    <dgm:cxn modelId="{C16F2A07-8BD9-4EAB-B41E-F863BF124888}" srcId="{01E5C5B6-E92F-4248-9093-55AB694C9D24}" destId="{B5E63E0B-E5E9-42A7-8C98-FAE94ADB69E6}" srcOrd="4" destOrd="0" parTransId="{1E60143A-075F-4ACF-8CBC-C88572F2130A}" sibTransId="{C4665A83-E777-4E46-AB90-79E28C4094FB}"/>
    <dgm:cxn modelId="{131ED107-5295-4521-859E-48CECF6DE344}" type="presOf" srcId="{CA4BA118-32D2-4074-9BE7-3E4143903FA5}" destId="{2B5AB108-7691-4BBC-B6F9-6CAC16D80FD4}" srcOrd="0" destOrd="0" presId="urn:microsoft.com/office/officeart/2005/8/layout/cycle1"/>
    <dgm:cxn modelId="{829F010D-B07A-4B5C-B767-48D5049B0B11}" type="presOf" srcId="{2C079BA1-6DB9-4F46-BFC5-608520968432}" destId="{784B4C99-A76A-430D-A72F-686917F44F3E}" srcOrd="0" destOrd="0" presId="urn:microsoft.com/office/officeart/2005/8/layout/cycle1"/>
    <dgm:cxn modelId="{5800361D-9D67-4441-9C9D-2C3301408537}" srcId="{01E5C5B6-E92F-4248-9093-55AB694C9D24}" destId="{2C079BA1-6DB9-4F46-BFC5-608520968432}" srcOrd="2" destOrd="0" parTransId="{5DEB19EA-3350-4D31-A7A5-635F4EF5D0DC}" sibTransId="{693EEA1F-BC56-45F4-9F6E-55CB43E28DCA}"/>
    <dgm:cxn modelId="{25D18334-BF60-44BC-BB10-DE55CD2F3C39}" type="presOf" srcId="{4B8A6647-7883-4570-B78D-5EEE274BD20E}" destId="{443DD88D-7329-41D3-A880-B7D8C525A07F}" srcOrd="0" destOrd="0" presId="urn:microsoft.com/office/officeart/2005/8/layout/cycle1"/>
    <dgm:cxn modelId="{379F2477-5052-4530-9393-FEEE95F6EA76}" srcId="{01E5C5B6-E92F-4248-9093-55AB694C9D24}" destId="{CA4BA118-32D2-4074-9BE7-3E4143903FA5}" srcOrd="0" destOrd="0" parTransId="{A649695C-CDBF-436A-A395-14FE19CFE9E3}" sibTransId="{29FDF58C-3A4E-4596-A6B6-4412F82B6FB5}"/>
    <dgm:cxn modelId="{AE106279-6AED-4844-A698-1F0A3C147CF5}" type="presOf" srcId="{BA2AA81B-7F41-4141-9C5D-D0A2C6CFB88E}" destId="{A0F84692-6A45-4488-9143-F0F452E7E6E1}" srcOrd="0" destOrd="0" presId="urn:microsoft.com/office/officeart/2005/8/layout/cycle1"/>
    <dgm:cxn modelId="{A31D1D87-E51B-4FB1-BAE6-4E8C308CC298}" type="presOf" srcId="{C4665A83-E777-4E46-AB90-79E28C4094FB}" destId="{399A9F8F-23EB-447F-AC43-AF86D81C85DF}" srcOrd="0" destOrd="0" presId="urn:microsoft.com/office/officeart/2005/8/layout/cycle1"/>
    <dgm:cxn modelId="{A312AF87-85A9-47D9-A9F5-526BE38B2843}" type="presOf" srcId="{82D4FAF6-D38C-45E2-BDE1-301878575188}" destId="{8FA21328-84EE-4B78-89EB-8E3C3B28717F}" srcOrd="0" destOrd="0" presId="urn:microsoft.com/office/officeart/2005/8/layout/cycle1"/>
    <dgm:cxn modelId="{16956691-3D82-4B57-887C-167B8CAA317C}" type="presOf" srcId="{693EEA1F-BC56-45F4-9F6E-55CB43E28DCA}" destId="{7451F0CC-0FF2-488F-B275-27F9A715D1B0}" srcOrd="0" destOrd="0" presId="urn:microsoft.com/office/officeart/2005/8/layout/cycle1"/>
    <dgm:cxn modelId="{EEA089AB-ED05-4600-AA61-E8BB0B4B4661}" type="presOf" srcId="{29FDF58C-3A4E-4596-A6B6-4412F82B6FB5}" destId="{CC2BF313-DADB-44F4-B201-A316463F97C3}" srcOrd="0" destOrd="0" presId="urn:microsoft.com/office/officeart/2005/8/layout/cycle1"/>
    <dgm:cxn modelId="{30BAC9BA-ED0B-4BCF-87C8-93BC63B05DDF}" type="presOf" srcId="{6792325C-15FE-4B4A-82FF-10DEDD12F47A}" destId="{D27D6B68-2D89-4908-B9BC-C0B5DF97047F}" srcOrd="0" destOrd="0" presId="urn:microsoft.com/office/officeart/2005/8/layout/cycle1"/>
    <dgm:cxn modelId="{020810DA-3425-497C-A8F5-A2A895B08BDF}" srcId="{01E5C5B6-E92F-4248-9093-55AB694C9D24}" destId="{4B8A6647-7883-4570-B78D-5EEE274BD20E}" srcOrd="3" destOrd="0" parTransId="{824728FC-22AB-4FED-A58E-842808997F8B}" sibTransId="{82D4FAF6-D38C-45E2-BDE1-301878575188}"/>
    <dgm:cxn modelId="{F2EE4FE0-349A-4B12-83A9-5EABC1FEC850}" type="presOf" srcId="{B5E63E0B-E5E9-42A7-8C98-FAE94ADB69E6}" destId="{C6ABF9AB-2F1D-485B-86AF-CCAA9C8A4F16}" srcOrd="0" destOrd="0" presId="urn:microsoft.com/office/officeart/2005/8/layout/cycle1"/>
    <dgm:cxn modelId="{5AEF67FC-7FC8-4FFC-91AF-5F555F15003A}" srcId="{01E5C5B6-E92F-4248-9093-55AB694C9D24}" destId="{6792325C-15FE-4B4A-82FF-10DEDD12F47A}" srcOrd="1" destOrd="0" parTransId="{C22FBAE7-A8D2-4837-9416-0563330B9AB5}" sibTransId="{BA2AA81B-7F41-4141-9C5D-D0A2C6CFB88E}"/>
    <dgm:cxn modelId="{7C588052-0ABD-40C8-9C30-846EEA29132A}" type="presParOf" srcId="{465BB77E-56DD-4DFB-B7B4-376A5912D930}" destId="{308B371D-BCB2-4C93-B4E3-F926A003323D}" srcOrd="0" destOrd="0" presId="urn:microsoft.com/office/officeart/2005/8/layout/cycle1"/>
    <dgm:cxn modelId="{216BF0A7-C3BC-499A-AF6B-3852D0ADE8D3}" type="presParOf" srcId="{465BB77E-56DD-4DFB-B7B4-376A5912D930}" destId="{2B5AB108-7691-4BBC-B6F9-6CAC16D80FD4}" srcOrd="1" destOrd="0" presId="urn:microsoft.com/office/officeart/2005/8/layout/cycle1"/>
    <dgm:cxn modelId="{31E67305-0358-4900-A718-735C485E2F99}" type="presParOf" srcId="{465BB77E-56DD-4DFB-B7B4-376A5912D930}" destId="{CC2BF313-DADB-44F4-B201-A316463F97C3}" srcOrd="2" destOrd="0" presId="urn:microsoft.com/office/officeart/2005/8/layout/cycle1"/>
    <dgm:cxn modelId="{8D3DA2C9-D1B8-40FC-8810-37DEE7CC268F}" type="presParOf" srcId="{465BB77E-56DD-4DFB-B7B4-376A5912D930}" destId="{E902484D-BC4B-483E-B63A-E492745DCEF9}" srcOrd="3" destOrd="0" presId="urn:microsoft.com/office/officeart/2005/8/layout/cycle1"/>
    <dgm:cxn modelId="{658EE1AA-6CCD-4A15-BDAA-57ED357AC880}" type="presParOf" srcId="{465BB77E-56DD-4DFB-B7B4-376A5912D930}" destId="{D27D6B68-2D89-4908-B9BC-C0B5DF97047F}" srcOrd="4" destOrd="0" presId="urn:microsoft.com/office/officeart/2005/8/layout/cycle1"/>
    <dgm:cxn modelId="{00357180-C39A-4D66-B32A-741F9A7C5D82}" type="presParOf" srcId="{465BB77E-56DD-4DFB-B7B4-376A5912D930}" destId="{A0F84692-6A45-4488-9143-F0F452E7E6E1}" srcOrd="5" destOrd="0" presId="urn:microsoft.com/office/officeart/2005/8/layout/cycle1"/>
    <dgm:cxn modelId="{B48CF937-28B0-40D0-8617-EA2612DCBC9C}" type="presParOf" srcId="{465BB77E-56DD-4DFB-B7B4-376A5912D930}" destId="{7D25BD27-DB8D-433A-BA77-11C57F6A5CFB}" srcOrd="6" destOrd="0" presId="urn:microsoft.com/office/officeart/2005/8/layout/cycle1"/>
    <dgm:cxn modelId="{BAC9B71B-63AA-4625-A743-B7265C218396}" type="presParOf" srcId="{465BB77E-56DD-4DFB-B7B4-376A5912D930}" destId="{784B4C99-A76A-430D-A72F-686917F44F3E}" srcOrd="7" destOrd="0" presId="urn:microsoft.com/office/officeart/2005/8/layout/cycle1"/>
    <dgm:cxn modelId="{AE27EC15-5E3B-4F65-9EB8-207CC49715C4}" type="presParOf" srcId="{465BB77E-56DD-4DFB-B7B4-376A5912D930}" destId="{7451F0CC-0FF2-488F-B275-27F9A715D1B0}" srcOrd="8" destOrd="0" presId="urn:microsoft.com/office/officeart/2005/8/layout/cycle1"/>
    <dgm:cxn modelId="{A617926D-D946-4762-B355-43E3BAC4E628}" type="presParOf" srcId="{465BB77E-56DD-4DFB-B7B4-376A5912D930}" destId="{EE94D312-06E7-4EDA-B1A2-AA8F97E3D0CA}" srcOrd="9" destOrd="0" presId="urn:microsoft.com/office/officeart/2005/8/layout/cycle1"/>
    <dgm:cxn modelId="{4BC0C35D-5713-4957-8AC2-5C7C3BBF3864}" type="presParOf" srcId="{465BB77E-56DD-4DFB-B7B4-376A5912D930}" destId="{443DD88D-7329-41D3-A880-B7D8C525A07F}" srcOrd="10" destOrd="0" presId="urn:microsoft.com/office/officeart/2005/8/layout/cycle1"/>
    <dgm:cxn modelId="{9C52F503-1CD0-4AC3-9DFB-606D320DA2C4}" type="presParOf" srcId="{465BB77E-56DD-4DFB-B7B4-376A5912D930}" destId="{8FA21328-84EE-4B78-89EB-8E3C3B28717F}" srcOrd="11" destOrd="0" presId="urn:microsoft.com/office/officeart/2005/8/layout/cycle1"/>
    <dgm:cxn modelId="{E9F98B7F-30A8-4197-BF50-063AF9C9CE95}" type="presParOf" srcId="{465BB77E-56DD-4DFB-B7B4-376A5912D930}" destId="{9A15A34B-D62F-4CA4-A148-490A033D9DC4}" srcOrd="12" destOrd="0" presId="urn:microsoft.com/office/officeart/2005/8/layout/cycle1"/>
    <dgm:cxn modelId="{71EB5152-95D9-40AF-81C2-80A5E4155A8D}" type="presParOf" srcId="{465BB77E-56DD-4DFB-B7B4-376A5912D930}" destId="{C6ABF9AB-2F1D-485B-86AF-CCAA9C8A4F16}" srcOrd="13" destOrd="0" presId="urn:microsoft.com/office/officeart/2005/8/layout/cycle1"/>
    <dgm:cxn modelId="{0834EC87-627B-4871-996A-FF9F4A60D8BE}" type="presParOf" srcId="{465BB77E-56DD-4DFB-B7B4-376A5912D930}" destId="{399A9F8F-23EB-447F-AC43-AF86D81C85DF}"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5AB108-7691-4BBC-B6F9-6CAC16D80FD4}">
      <dsp:nvSpPr>
        <dsp:cNvPr id="0" name=""/>
        <dsp:cNvSpPr/>
      </dsp:nvSpPr>
      <dsp:spPr>
        <a:xfrm>
          <a:off x="2738359" y="19461"/>
          <a:ext cx="812911" cy="64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dirty="0"/>
            <a:t>Entering  training data (neuron activations)</a:t>
          </a:r>
        </a:p>
      </dsp:txBody>
      <dsp:txXfrm>
        <a:off x="2738359" y="19461"/>
        <a:ext cx="812911" cy="644539"/>
      </dsp:txXfrm>
    </dsp:sp>
    <dsp:sp modelId="{CC2BF313-DADB-44F4-B201-A316463F97C3}">
      <dsp:nvSpPr>
        <dsp:cNvPr id="0" name=""/>
        <dsp:cNvSpPr/>
      </dsp:nvSpPr>
      <dsp:spPr>
        <a:xfrm>
          <a:off x="1306485" y="831"/>
          <a:ext cx="2416399" cy="2416399"/>
        </a:xfrm>
        <a:prstGeom prst="circularArrow">
          <a:avLst>
            <a:gd name="adj1" fmla="val 5201"/>
            <a:gd name="adj2" fmla="val 335999"/>
            <a:gd name="adj3" fmla="val 21292892"/>
            <a:gd name="adj4" fmla="val 19766546"/>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D6B68-2D89-4908-B9BC-C0B5DF97047F}">
      <dsp:nvSpPr>
        <dsp:cNvPr id="0" name=""/>
        <dsp:cNvSpPr/>
      </dsp:nvSpPr>
      <dsp:spPr>
        <a:xfrm>
          <a:off x="3211987" y="1218040"/>
          <a:ext cx="644539" cy="64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dirty="0"/>
            <a:t>Forward propagation</a:t>
          </a:r>
        </a:p>
      </dsp:txBody>
      <dsp:txXfrm>
        <a:off x="3211987" y="1218040"/>
        <a:ext cx="644539" cy="644539"/>
      </dsp:txXfrm>
    </dsp:sp>
    <dsp:sp modelId="{A0F84692-6A45-4488-9143-F0F452E7E6E1}">
      <dsp:nvSpPr>
        <dsp:cNvPr id="0" name=""/>
        <dsp:cNvSpPr/>
      </dsp:nvSpPr>
      <dsp:spPr>
        <a:xfrm>
          <a:off x="1306485" y="831"/>
          <a:ext cx="2416399" cy="2416399"/>
        </a:xfrm>
        <a:prstGeom prst="circularArrow">
          <a:avLst>
            <a:gd name="adj1" fmla="val 5201"/>
            <a:gd name="adj2" fmla="val 335999"/>
            <a:gd name="adj3" fmla="val 4014335"/>
            <a:gd name="adj4" fmla="val 2253766"/>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4B4C99-A76A-430D-A72F-686917F44F3E}">
      <dsp:nvSpPr>
        <dsp:cNvPr id="0" name=""/>
        <dsp:cNvSpPr/>
      </dsp:nvSpPr>
      <dsp:spPr>
        <a:xfrm>
          <a:off x="2192416" y="1958802"/>
          <a:ext cx="644539" cy="64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dirty="0"/>
            <a:t>Output assessment and error calculation</a:t>
          </a:r>
        </a:p>
      </dsp:txBody>
      <dsp:txXfrm>
        <a:off x="2192416" y="1958802"/>
        <a:ext cx="644539" cy="644539"/>
      </dsp:txXfrm>
    </dsp:sp>
    <dsp:sp modelId="{7451F0CC-0FF2-488F-B275-27F9A715D1B0}">
      <dsp:nvSpPr>
        <dsp:cNvPr id="0" name=""/>
        <dsp:cNvSpPr/>
      </dsp:nvSpPr>
      <dsp:spPr>
        <a:xfrm>
          <a:off x="1306485" y="831"/>
          <a:ext cx="2416399" cy="2416399"/>
        </a:xfrm>
        <a:prstGeom prst="circularArrow">
          <a:avLst>
            <a:gd name="adj1" fmla="val 5201"/>
            <a:gd name="adj2" fmla="val 335999"/>
            <a:gd name="adj3" fmla="val 8210235"/>
            <a:gd name="adj4" fmla="val 6449666"/>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3DD88D-7329-41D3-A880-B7D8C525A07F}">
      <dsp:nvSpPr>
        <dsp:cNvPr id="0" name=""/>
        <dsp:cNvSpPr/>
      </dsp:nvSpPr>
      <dsp:spPr>
        <a:xfrm>
          <a:off x="917491" y="1218040"/>
          <a:ext cx="1155246" cy="64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dirty="0"/>
            <a:t>Correction of the network is calculated</a:t>
          </a:r>
        </a:p>
        <a:p>
          <a:pPr marL="0" lvl="0" indent="0" algn="ctr" defTabSz="444500">
            <a:lnSpc>
              <a:spcPct val="90000"/>
            </a:lnSpc>
            <a:spcBef>
              <a:spcPct val="0"/>
            </a:spcBef>
            <a:spcAft>
              <a:spcPct val="35000"/>
            </a:spcAft>
            <a:buNone/>
          </a:pPr>
          <a:r>
            <a:rPr lang="en-CA" sz="1000" kern="1200" dirty="0"/>
            <a:t>(Back-propagate)</a:t>
          </a:r>
        </a:p>
      </dsp:txBody>
      <dsp:txXfrm>
        <a:off x="917491" y="1218040"/>
        <a:ext cx="1155246" cy="644539"/>
      </dsp:txXfrm>
    </dsp:sp>
    <dsp:sp modelId="{8FA21328-84EE-4B78-89EB-8E3C3B28717F}">
      <dsp:nvSpPr>
        <dsp:cNvPr id="0" name=""/>
        <dsp:cNvSpPr/>
      </dsp:nvSpPr>
      <dsp:spPr>
        <a:xfrm>
          <a:off x="1306485" y="831"/>
          <a:ext cx="2416399" cy="2416399"/>
        </a:xfrm>
        <a:prstGeom prst="circularArrow">
          <a:avLst>
            <a:gd name="adj1" fmla="val 5201"/>
            <a:gd name="adj2" fmla="val 335999"/>
            <a:gd name="adj3" fmla="val 12297455"/>
            <a:gd name="adj4" fmla="val 10771109"/>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ABF9AB-2F1D-485B-86AF-CCAA9C8A4F16}">
      <dsp:nvSpPr>
        <dsp:cNvPr id="0" name=""/>
        <dsp:cNvSpPr/>
      </dsp:nvSpPr>
      <dsp:spPr>
        <a:xfrm>
          <a:off x="1562286" y="19461"/>
          <a:ext cx="644539" cy="64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CA" sz="1000" kern="1200" dirty="0"/>
            <a:t>Apply the collection</a:t>
          </a:r>
        </a:p>
      </dsp:txBody>
      <dsp:txXfrm>
        <a:off x="1562286" y="19461"/>
        <a:ext cx="644539" cy="644539"/>
      </dsp:txXfrm>
    </dsp:sp>
    <dsp:sp modelId="{399A9F8F-23EB-447F-AC43-AF86D81C85DF}">
      <dsp:nvSpPr>
        <dsp:cNvPr id="0" name=""/>
        <dsp:cNvSpPr/>
      </dsp:nvSpPr>
      <dsp:spPr>
        <a:xfrm>
          <a:off x="1306485" y="831"/>
          <a:ext cx="2416399" cy="2416399"/>
        </a:xfrm>
        <a:prstGeom prst="circularArrow">
          <a:avLst>
            <a:gd name="adj1" fmla="val 5201"/>
            <a:gd name="adj2" fmla="val 335999"/>
            <a:gd name="adj3" fmla="val 16586572"/>
            <a:gd name="adj4" fmla="val 15198676"/>
            <a:gd name="adj5" fmla="val 6068"/>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8396A-1F0A-4774-B8FE-C07FE4636A65}" type="datetimeFigureOut">
              <a:rPr lang="en-US" smtClean="0"/>
              <a:t>6/14/19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BD007-FD5F-44AB-887D-F160FB49A0B4}" type="slidenum">
              <a:rPr lang="en-US" smtClean="0"/>
              <a:t>‹#›</a:t>
            </a:fld>
            <a:endParaRPr lang="en-US"/>
          </a:p>
        </p:txBody>
      </p:sp>
    </p:spTree>
    <p:extLst>
      <p:ext uri="{BB962C8B-B14F-4D97-AF65-F5344CB8AC3E}">
        <p14:creationId xmlns:p14="http://schemas.microsoft.com/office/powerpoint/2010/main" val="271433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6/14/19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hyperlink" Target="http://hagan.okstate.edu/4_Perceptron.pdf" TargetMode="External"/><Relationship Id="rId2" Type="http://schemas.openxmlformats.org/officeDocument/2006/relationships/hyperlink" Target="http://penta.ufrgs.br/edu/telelab/3/hebbian_.htm" TargetMode="External"/><Relationship Id="rId1" Type="http://schemas.openxmlformats.org/officeDocument/2006/relationships/slideLayout" Target="../slideLayouts/slideLayout2.xml"/><Relationship Id="rId4" Type="http://schemas.openxmlformats.org/officeDocument/2006/relationships/hyperlink" Target="https://en.wikipedia.org/wiki/Delta_ru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hackernoon.com/demystifying-different-variants-of-gradient-descent-optimization-algorithm-19ae9ba2e9bc"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icrosoft/cntk" TargetMode="External"/><Relationship Id="rId2" Type="http://schemas.openxmlformats.org/officeDocument/2006/relationships/hyperlink" Target="https://github.com/tensorflow/tensorflow" TargetMode="External"/><Relationship Id="rId1" Type="http://schemas.openxmlformats.org/officeDocument/2006/relationships/slideLayout" Target="../slideLayouts/slideLayout2.xml"/><Relationship Id="rId5" Type="http://schemas.openxmlformats.org/officeDocument/2006/relationships/hyperlink" Target="https://keras.io/" TargetMode="External"/><Relationship Id="rId4" Type="http://schemas.openxmlformats.org/officeDocument/2006/relationships/hyperlink" Target="https://github.com/Theano/Thean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Deep Learning</a:t>
            </a:r>
          </a:p>
        </p:txBody>
      </p:sp>
      <p:sp>
        <p:nvSpPr>
          <p:cNvPr id="3" name="Subtitle 2"/>
          <p:cNvSpPr>
            <a:spLocks noGrp="1"/>
          </p:cNvSpPr>
          <p:nvPr>
            <p:ph type="subTitle" idx="1"/>
          </p:nvPr>
        </p:nvSpPr>
        <p:spPr/>
        <p:txBody>
          <a:bodyPr>
            <a:normAutofit/>
          </a:bodyPr>
          <a:lstStyle/>
          <a:p>
            <a:endParaRPr lang="en-CA" sz="1200" dirty="0"/>
          </a:p>
          <a:p>
            <a:endParaRPr lang="en-CA" sz="1200" dirty="0"/>
          </a:p>
          <a:p>
            <a:r>
              <a:rPr lang="en-CA" sz="2000" dirty="0"/>
              <a:t>Week 5  </a:t>
            </a:r>
            <a:endParaRPr lang="en-US" sz="2000"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A Layer of Neurons </a:t>
            </a:r>
            <a:endParaRPr lang="en-US" sz="2400" dirty="0"/>
          </a:p>
        </p:txBody>
      </p:sp>
      <p:sp>
        <p:nvSpPr>
          <p:cNvPr id="6" name="Content Placeholder 5">
            <a:extLst>
              <a:ext uri="{FF2B5EF4-FFF2-40B4-BE49-F238E27FC236}">
                <a16:creationId xmlns:a16="http://schemas.microsoft.com/office/drawing/2014/main" id="{0BC374B2-61D0-4148-9249-C6DDFCC6CF3C}"/>
              </a:ext>
            </a:extLst>
          </p:cNvPr>
          <p:cNvSpPr>
            <a:spLocks noGrp="1"/>
          </p:cNvSpPr>
          <p:nvPr>
            <p:ph idx="1"/>
          </p:nvPr>
        </p:nvSpPr>
        <p:spPr/>
        <p:txBody>
          <a:bodyPr/>
          <a:lstStyle/>
          <a:p>
            <a:r>
              <a:rPr lang="en-US" dirty="0"/>
              <a:t>The network of S-neuron, R-input, one-layer network</a:t>
            </a:r>
          </a:p>
        </p:txBody>
      </p:sp>
      <p:pic>
        <p:nvPicPr>
          <p:cNvPr id="7" name="Content Placeholder 3">
            <a:extLst>
              <a:ext uri="{FF2B5EF4-FFF2-40B4-BE49-F238E27FC236}">
                <a16:creationId xmlns:a16="http://schemas.microsoft.com/office/drawing/2014/main" id="{B7119CEF-7FF0-C440-A391-3E390C8A0D74}"/>
              </a:ext>
            </a:extLst>
          </p:cNvPr>
          <p:cNvPicPr>
            <a:picLocks noChangeAspect="1"/>
          </p:cNvPicPr>
          <p:nvPr/>
        </p:nvPicPr>
        <p:blipFill>
          <a:blip r:embed="rId2"/>
          <a:stretch>
            <a:fillRect/>
          </a:stretch>
        </p:blipFill>
        <p:spPr>
          <a:xfrm>
            <a:off x="1998922" y="1757496"/>
            <a:ext cx="2190085" cy="2279781"/>
          </a:xfrm>
          <a:prstGeom prst="rect">
            <a:avLst/>
          </a:prstGeom>
        </p:spPr>
      </p:pic>
      <p:pic>
        <p:nvPicPr>
          <p:cNvPr id="8" name="Picture 7">
            <a:extLst>
              <a:ext uri="{FF2B5EF4-FFF2-40B4-BE49-F238E27FC236}">
                <a16:creationId xmlns:a16="http://schemas.microsoft.com/office/drawing/2014/main" id="{2D4C6BC4-4D36-064B-A57A-9894F5F74F03}"/>
              </a:ext>
            </a:extLst>
          </p:cNvPr>
          <p:cNvPicPr>
            <a:picLocks noChangeAspect="1"/>
          </p:cNvPicPr>
          <p:nvPr/>
        </p:nvPicPr>
        <p:blipFill>
          <a:blip r:embed="rId3"/>
          <a:stretch>
            <a:fillRect/>
          </a:stretch>
        </p:blipFill>
        <p:spPr>
          <a:xfrm>
            <a:off x="5071729" y="1757496"/>
            <a:ext cx="2497763" cy="1124724"/>
          </a:xfrm>
          <a:prstGeom prst="rect">
            <a:avLst/>
          </a:prstGeom>
        </p:spPr>
      </p:pic>
      <p:pic>
        <p:nvPicPr>
          <p:cNvPr id="9" name="Picture 8">
            <a:extLst>
              <a:ext uri="{FF2B5EF4-FFF2-40B4-BE49-F238E27FC236}">
                <a16:creationId xmlns:a16="http://schemas.microsoft.com/office/drawing/2014/main" id="{787D78A9-DD11-9248-936A-91A68C621099}"/>
              </a:ext>
            </a:extLst>
          </p:cNvPr>
          <p:cNvPicPr>
            <a:picLocks noChangeAspect="1"/>
          </p:cNvPicPr>
          <p:nvPr/>
        </p:nvPicPr>
        <p:blipFill>
          <a:blip r:embed="rId4"/>
          <a:stretch>
            <a:fillRect/>
          </a:stretch>
        </p:blipFill>
        <p:spPr>
          <a:xfrm>
            <a:off x="4983566" y="2947373"/>
            <a:ext cx="2238375" cy="1400175"/>
          </a:xfrm>
          <a:prstGeom prst="rect">
            <a:avLst/>
          </a:prstGeom>
        </p:spPr>
      </p:pic>
    </p:spTree>
    <p:extLst>
      <p:ext uri="{BB962C8B-B14F-4D97-AF65-F5344CB8AC3E}">
        <p14:creationId xmlns:p14="http://schemas.microsoft.com/office/powerpoint/2010/main" val="254798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Neural Network Architecture Types</a:t>
            </a:r>
            <a:endParaRPr lang="en-US" sz="2400" dirty="0"/>
          </a:p>
        </p:txBody>
      </p:sp>
      <p:pic>
        <p:nvPicPr>
          <p:cNvPr id="10" name="Picture 2" descr="Architecture Types of Neural Networks">
            <a:extLst>
              <a:ext uri="{FF2B5EF4-FFF2-40B4-BE49-F238E27FC236}">
                <a16:creationId xmlns:a16="http://schemas.microsoft.com/office/drawing/2014/main" id="{868B6CA9-604F-804F-ACB7-7A04CAB3A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529" y="1010967"/>
            <a:ext cx="5414575" cy="3772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630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altLang="hu-HU" sz="2400" dirty="0"/>
              <a:t>F</a:t>
            </a:r>
            <a:r>
              <a:rPr lang="en-US" altLang="hu-HU" sz="2400" dirty="0" err="1"/>
              <a:t>eed</a:t>
            </a:r>
            <a:r>
              <a:rPr lang="en-US" altLang="hu-HU" sz="2400" dirty="0"/>
              <a:t>-forward</a:t>
            </a:r>
            <a:r>
              <a:rPr lang="hu-HU" altLang="hu-HU" sz="2400" dirty="0"/>
              <a:t> </a:t>
            </a:r>
            <a:r>
              <a:rPr lang="hu-HU" altLang="hu-HU" sz="2400" dirty="0" err="1"/>
              <a:t>neural</a:t>
            </a:r>
            <a:r>
              <a:rPr lang="hu-HU" altLang="hu-HU" sz="2400" dirty="0"/>
              <a:t> </a:t>
            </a:r>
            <a:r>
              <a:rPr lang="hu-HU" altLang="hu-HU" sz="2400" dirty="0" err="1"/>
              <a:t>networks</a:t>
            </a:r>
            <a:endParaRPr lang="en-US" sz="2400" dirty="0"/>
          </a:p>
        </p:txBody>
      </p:sp>
      <p:sp>
        <p:nvSpPr>
          <p:cNvPr id="3" name="Content Placeholder 2"/>
          <p:cNvSpPr>
            <a:spLocks noGrp="1"/>
          </p:cNvSpPr>
          <p:nvPr>
            <p:ph idx="1"/>
          </p:nvPr>
        </p:nvSpPr>
        <p:spPr/>
        <p:txBody>
          <a:bodyPr/>
          <a:lstStyle/>
          <a:p>
            <a:r>
              <a:rPr lang="en-US" dirty="0"/>
              <a:t>A single input layer, One or many hidden layers, fully connected and a single output layer</a:t>
            </a:r>
            <a:endParaRPr lang="en-CA" dirty="0"/>
          </a:p>
          <a:p>
            <a:r>
              <a:rPr lang="hu-HU" altLang="hu-HU" dirty="0" err="1"/>
              <a:t>Connection</a:t>
            </a:r>
            <a:r>
              <a:rPr lang="hu-HU" altLang="hu-HU" dirty="0"/>
              <a:t> </a:t>
            </a:r>
            <a:r>
              <a:rPr lang="hu-HU" altLang="hu-HU" dirty="0" err="1"/>
              <a:t>only</a:t>
            </a:r>
            <a:r>
              <a:rPr lang="hu-HU" altLang="hu-HU" dirty="0"/>
              <a:t> </a:t>
            </a:r>
            <a:r>
              <a:rPr lang="hu-HU" altLang="hu-HU" dirty="0" err="1"/>
              <a:t>to</a:t>
            </a:r>
            <a:r>
              <a:rPr lang="hu-HU" altLang="hu-HU" dirty="0"/>
              <a:t> </a:t>
            </a:r>
            <a:r>
              <a:rPr lang="hu-HU" altLang="hu-HU" dirty="0" err="1"/>
              <a:t>the</a:t>
            </a:r>
            <a:r>
              <a:rPr lang="hu-HU" altLang="hu-HU" dirty="0"/>
              <a:t> </a:t>
            </a:r>
            <a:r>
              <a:rPr lang="hu-HU" altLang="hu-HU" dirty="0" err="1"/>
              <a:t>next</a:t>
            </a:r>
            <a:r>
              <a:rPr lang="hu-HU" altLang="hu-HU" dirty="0"/>
              <a:t> </a:t>
            </a:r>
            <a:r>
              <a:rPr lang="hu-HU" altLang="hu-HU" dirty="0" err="1"/>
              <a:t>layer</a:t>
            </a:r>
            <a:endParaRPr lang="hu-HU" altLang="hu-HU" dirty="0"/>
          </a:p>
          <a:p>
            <a:r>
              <a:rPr lang="hu-HU" altLang="hu-HU" dirty="0"/>
              <a:t>The </a:t>
            </a:r>
            <a:r>
              <a:rPr lang="hu-HU" altLang="hu-HU" dirty="0" err="1"/>
              <a:t>weights</a:t>
            </a:r>
            <a:r>
              <a:rPr lang="hu-HU" altLang="hu-HU" dirty="0"/>
              <a:t> of </a:t>
            </a:r>
            <a:r>
              <a:rPr lang="hu-HU" altLang="hu-HU" dirty="0" err="1"/>
              <a:t>the</a:t>
            </a:r>
            <a:r>
              <a:rPr lang="hu-HU" altLang="hu-HU" dirty="0"/>
              <a:t> </a:t>
            </a:r>
            <a:r>
              <a:rPr lang="hu-HU" altLang="hu-HU" dirty="0" err="1"/>
              <a:t>connections</a:t>
            </a:r>
            <a:r>
              <a:rPr lang="hu-HU" altLang="hu-HU" dirty="0"/>
              <a:t> (</a:t>
            </a:r>
            <a:r>
              <a:rPr lang="hu-HU" altLang="hu-HU" dirty="0" err="1"/>
              <a:t>between</a:t>
            </a:r>
            <a:r>
              <a:rPr lang="hu-HU" altLang="hu-HU" dirty="0"/>
              <a:t> </a:t>
            </a:r>
            <a:r>
              <a:rPr lang="hu-HU" altLang="hu-HU" dirty="0" err="1"/>
              <a:t>two</a:t>
            </a:r>
            <a:r>
              <a:rPr lang="hu-HU" altLang="hu-HU" dirty="0"/>
              <a:t> </a:t>
            </a:r>
            <a:r>
              <a:rPr lang="hu-HU" altLang="hu-HU" dirty="0" err="1"/>
              <a:t>layers</a:t>
            </a:r>
            <a:r>
              <a:rPr lang="hu-HU" altLang="hu-HU" dirty="0"/>
              <a:t>) </a:t>
            </a:r>
            <a:r>
              <a:rPr lang="hu-HU" altLang="hu-HU" dirty="0" err="1"/>
              <a:t>can</a:t>
            </a:r>
            <a:r>
              <a:rPr lang="hu-HU" altLang="hu-HU" dirty="0"/>
              <a:t> be </a:t>
            </a:r>
            <a:r>
              <a:rPr lang="hu-HU" altLang="hu-HU" dirty="0" err="1"/>
              <a:t>changed</a:t>
            </a:r>
            <a:endParaRPr lang="en-CA" dirty="0"/>
          </a:p>
          <a:p>
            <a:pPr marL="0" indent="0">
              <a:buNone/>
            </a:pPr>
            <a:endParaRPr lang="en-US" dirty="0"/>
          </a:p>
        </p:txBody>
      </p:sp>
      <p:pic>
        <p:nvPicPr>
          <p:cNvPr id="5" name="Picture 4">
            <a:extLst>
              <a:ext uri="{FF2B5EF4-FFF2-40B4-BE49-F238E27FC236}">
                <a16:creationId xmlns:a16="http://schemas.microsoft.com/office/drawing/2014/main" id="{5B0A8FDB-FA2B-FD41-B365-671277B0A142}"/>
              </a:ext>
            </a:extLst>
          </p:cNvPr>
          <p:cNvPicPr>
            <a:picLocks noChangeAspect="1"/>
          </p:cNvPicPr>
          <p:nvPr/>
        </p:nvPicPr>
        <p:blipFill>
          <a:blip r:embed="rId2"/>
          <a:stretch>
            <a:fillRect/>
          </a:stretch>
        </p:blipFill>
        <p:spPr>
          <a:xfrm>
            <a:off x="3732027" y="2422216"/>
            <a:ext cx="3131289" cy="2441344"/>
          </a:xfrm>
          <a:prstGeom prst="rect">
            <a:avLst/>
          </a:prstGeom>
        </p:spPr>
      </p:pic>
    </p:spTree>
    <p:extLst>
      <p:ext uri="{BB962C8B-B14F-4D97-AF65-F5344CB8AC3E}">
        <p14:creationId xmlns:p14="http://schemas.microsoft.com/office/powerpoint/2010/main" val="19335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Feed Forward Neural Network Model </a:t>
            </a:r>
          </a:p>
        </p:txBody>
      </p:sp>
      <p:pic>
        <p:nvPicPr>
          <p:cNvPr id="5" name="Picture 2">
            <a:extLst>
              <a:ext uri="{FF2B5EF4-FFF2-40B4-BE49-F238E27FC236}">
                <a16:creationId xmlns:a16="http://schemas.microsoft.com/office/drawing/2014/main" id="{D557AFF9-CBFC-7144-A978-01B7643FB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3563" y="1063229"/>
            <a:ext cx="4294916" cy="2516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a:extLst>
              <a:ext uri="{FF2B5EF4-FFF2-40B4-BE49-F238E27FC236}">
                <a16:creationId xmlns:a16="http://schemas.microsoft.com/office/drawing/2014/main" id="{5B264C38-88BF-2743-A486-86C90A637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0918" y="3682213"/>
            <a:ext cx="4922003" cy="1232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024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Linear vs Non-Linear Modeling</a:t>
            </a:r>
            <a:endParaRPr lang="en-US" sz="2400" dirty="0"/>
          </a:p>
        </p:txBody>
      </p:sp>
      <p:pic>
        <p:nvPicPr>
          <p:cNvPr id="8" name="Content Placeholder 4">
            <a:extLst>
              <a:ext uri="{FF2B5EF4-FFF2-40B4-BE49-F238E27FC236}">
                <a16:creationId xmlns:a16="http://schemas.microsoft.com/office/drawing/2014/main" id="{348F6018-EBBD-0743-B4B2-D37D8DB6F2E6}"/>
              </a:ext>
            </a:extLst>
          </p:cNvPr>
          <p:cNvPicPr>
            <a:picLocks noGrp="1" noChangeAspect="1"/>
          </p:cNvPicPr>
          <p:nvPr>
            <p:ph idx="1"/>
          </p:nvPr>
        </p:nvPicPr>
        <p:blipFill>
          <a:blip r:embed="rId2">
            <a:grayscl/>
          </a:blip>
          <a:stretch>
            <a:fillRect/>
          </a:stretch>
        </p:blipFill>
        <p:spPr>
          <a:xfrm>
            <a:off x="2103463" y="1063229"/>
            <a:ext cx="3712988" cy="1850092"/>
          </a:xfrm>
          <a:prstGeom prst="rect">
            <a:avLst/>
          </a:prstGeom>
        </p:spPr>
      </p:pic>
      <p:pic>
        <p:nvPicPr>
          <p:cNvPr id="9" name="Picture 8">
            <a:extLst>
              <a:ext uri="{FF2B5EF4-FFF2-40B4-BE49-F238E27FC236}">
                <a16:creationId xmlns:a16="http://schemas.microsoft.com/office/drawing/2014/main" id="{22368BBA-4649-4546-A938-9295A224D0C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742122" y="2329835"/>
            <a:ext cx="3683792" cy="2358482"/>
          </a:xfrm>
          <a:prstGeom prst="rect">
            <a:avLst/>
          </a:prstGeom>
        </p:spPr>
      </p:pic>
    </p:spTree>
    <p:extLst>
      <p:ext uri="{BB962C8B-B14F-4D97-AF65-F5344CB8AC3E}">
        <p14:creationId xmlns:p14="http://schemas.microsoft.com/office/powerpoint/2010/main" val="1003061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What is deep learning</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solidFill>
                  <a:srgbClr val="111111"/>
                </a:solidFill>
                <a:latin typeface="Open Sans"/>
              </a:rPr>
              <a:t>Deep learning is a specific subfield of machine learning which emphasis on learning successive </a:t>
            </a:r>
            <a:r>
              <a:rPr lang="en-US" b="1" dirty="0">
                <a:solidFill>
                  <a:srgbClr val="111111"/>
                </a:solidFill>
                <a:latin typeface="Open Sans"/>
              </a:rPr>
              <a:t>“layers</a:t>
            </a:r>
            <a:r>
              <a:rPr lang="en-US" dirty="0">
                <a:solidFill>
                  <a:srgbClr val="111111"/>
                </a:solidFill>
                <a:latin typeface="Open Sans"/>
              </a:rPr>
              <a:t>” toward a more meaningful representations.</a:t>
            </a:r>
            <a:endParaRPr lang="en-US" dirty="0"/>
          </a:p>
        </p:txBody>
      </p:sp>
      <p:pic>
        <p:nvPicPr>
          <p:cNvPr id="5" name="Content Placeholder 6">
            <a:extLst>
              <a:ext uri="{FF2B5EF4-FFF2-40B4-BE49-F238E27FC236}">
                <a16:creationId xmlns:a16="http://schemas.microsoft.com/office/drawing/2014/main" id="{512BC520-C57D-A746-BE13-08C4B8B629AC}"/>
              </a:ext>
            </a:extLst>
          </p:cNvPr>
          <p:cNvPicPr>
            <a:picLocks noChangeAspect="1"/>
          </p:cNvPicPr>
          <p:nvPr/>
        </p:nvPicPr>
        <p:blipFill>
          <a:blip r:embed="rId2"/>
          <a:stretch>
            <a:fillRect/>
          </a:stretch>
        </p:blipFill>
        <p:spPr>
          <a:xfrm>
            <a:off x="2054505" y="1200151"/>
            <a:ext cx="6294829" cy="2392565"/>
          </a:xfrm>
          <a:prstGeom prst="rect">
            <a:avLst/>
          </a:prstGeom>
        </p:spPr>
      </p:pic>
    </p:spTree>
    <p:extLst>
      <p:ext uri="{BB962C8B-B14F-4D97-AF65-F5344CB8AC3E}">
        <p14:creationId xmlns:p14="http://schemas.microsoft.com/office/powerpoint/2010/main" val="3013202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Example : image recognition</a:t>
            </a:r>
            <a:endParaRPr lang="en-US" sz="2400" dirty="0"/>
          </a:p>
        </p:txBody>
      </p:sp>
      <p:pic>
        <p:nvPicPr>
          <p:cNvPr id="6" name="Content Placeholder 4">
            <a:extLst>
              <a:ext uri="{FF2B5EF4-FFF2-40B4-BE49-F238E27FC236}">
                <a16:creationId xmlns:a16="http://schemas.microsoft.com/office/drawing/2014/main" id="{D751A0BC-4455-3645-A78F-3B5B02E3066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156484" y="1290064"/>
            <a:ext cx="5688854" cy="3394075"/>
          </a:xfrm>
          <a:prstGeom prst="rect">
            <a:avLst/>
          </a:prstGeom>
        </p:spPr>
      </p:pic>
    </p:spTree>
    <p:extLst>
      <p:ext uri="{BB962C8B-B14F-4D97-AF65-F5344CB8AC3E}">
        <p14:creationId xmlns:p14="http://schemas.microsoft.com/office/powerpoint/2010/main" val="225253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Terminologies</a:t>
            </a:r>
            <a:endParaRPr lang="en-US" sz="2400" dirty="0"/>
          </a:p>
        </p:txBody>
      </p:sp>
      <p:sp>
        <p:nvSpPr>
          <p:cNvPr id="4" name="Content Placeholder 3">
            <a:extLst>
              <a:ext uri="{FF2B5EF4-FFF2-40B4-BE49-F238E27FC236}">
                <a16:creationId xmlns:a16="http://schemas.microsoft.com/office/drawing/2014/main" id="{73C60EF8-667A-F147-A397-A4969575D4A5}"/>
              </a:ext>
            </a:extLst>
          </p:cNvPr>
          <p:cNvSpPr>
            <a:spLocks noGrp="1"/>
          </p:cNvSpPr>
          <p:nvPr>
            <p:ph idx="1"/>
          </p:nvPr>
        </p:nvSpPr>
        <p:spPr>
          <a:xfrm>
            <a:off x="1717040" y="1200151"/>
            <a:ext cx="6969760" cy="2914649"/>
          </a:xfrm>
        </p:spPr>
        <p:txBody>
          <a:bodyPr>
            <a:noAutofit/>
          </a:bodyPr>
          <a:lstStyle/>
          <a:p>
            <a:r>
              <a:rPr lang="en-US" altLang="en-US" sz="1400" b="1" dirty="0">
                <a:latin typeface="Arial" panose="020B0604020202020204" pitchFamily="34" charset="0"/>
                <a:cs typeface="Arial" panose="020B0604020202020204" pitchFamily="34" charset="0"/>
              </a:rPr>
              <a:t>Learning</a:t>
            </a:r>
            <a:r>
              <a:rPr lang="en-US" altLang="en-US" sz="1400" dirty="0">
                <a:latin typeface="Arial" panose="020B0604020202020204" pitchFamily="34" charset="0"/>
                <a:cs typeface="Arial" panose="020B0604020202020204" pitchFamily="34" charset="0"/>
              </a:rPr>
              <a:t> </a:t>
            </a:r>
          </a:p>
          <a:p>
            <a:pPr lvl="1"/>
            <a:r>
              <a:rPr lang="en-GB" altLang="en-US" sz="1400" dirty="0">
                <a:latin typeface="Arial" panose="020B0604020202020204" pitchFamily="34" charset="0"/>
                <a:cs typeface="Arial" panose="020B0604020202020204" pitchFamily="34" charset="0"/>
              </a:rPr>
              <a:t>Adjust neural network weights to map inputs to outputs and minimize the error.</a:t>
            </a:r>
          </a:p>
          <a:p>
            <a:r>
              <a:rPr lang="en-US" altLang="en-US" sz="1400" b="1" dirty="0">
                <a:latin typeface="Arial" panose="020B0604020202020204" pitchFamily="34" charset="0"/>
                <a:cs typeface="Arial" panose="020B0604020202020204" pitchFamily="34" charset="0"/>
              </a:rPr>
              <a:t>Error</a:t>
            </a:r>
          </a:p>
          <a:p>
            <a:pPr lvl="1"/>
            <a:r>
              <a:rPr lang="en-US" altLang="en-US" sz="1400" dirty="0">
                <a:latin typeface="Arial" panose="020B0604020202020204" pitchFamily="34" charset="0"/>
                <a:cs typeface="Arial" panose="020B0604020202020204" pitchFamily="34" charset="0"/>
              </a:rPr>
              <a:t>The error value is the amount by which the value output by the network differs from the target value.</a:t>
            </a:r>
          </a:p>
          <a:p>
            <a:r>
              <a:rPr lang="en-US" sz="1400" b="1" dirty="0">
                <a:latin typeface="Arial" panose="020B0604020202020204" pitchFamily="34" charset="0"/>
                <a:cs typeface="Arial" panose="020B0604020202020204" pitchFamily="34" charset="0"/>
              </a:rPr>
              <a:t>Epoch</a:t>
            </a:r>
          </a:p>
          <a:p>
            <a:pPr lvl="1"/>
            <a:r>
              <a:rPr lang="en-US" sz="1400" dirty="0">
                <a:latin typeface="Arial" panose="020B0604020202020204" pitchFamily="34" charset="0"/>
                <a:cs typeface="Arial" panose="020B0604020202020204" pitchFamily="34" charset="0"/>
              </a:rPr>
              <a:t>Cycle of </a:t>
            </a:r>
            <a:r>
              <a:rPr lang="en-US" altLang="en-US" sz="1400" dirty="0">
                <a:latin typeface="Arial" panose="020B0604020202020204" pitchFamily="34" charset="0"/>
                <a:cs typeface="Arial" panose="020B0604020202020204" pitchFamily="34" charset="0"/>
              </a:rPr>
              <a:t>presentation of the entire training set to the neural network. </a:t>
            </a:r>
          </a:p>
          <a:p>
            <a:r>
              <a:rPr lang="en-US" altLang="en-US" sz="1400" b="1" dirty="0">
                <a:latin typeface="Arial" panose="020B0604020202020204" pitchFamily="34" charset="0"/>
                <a:cs typeface="Arial" panose="020B0604020202020204" pitchFamily="34" charset="0"/>
              </a:rPr>
              <a:t>Cross validation</a:t>
            </a:r>
          </a:p>
          <a:p>
            <a:pPr lvl="1"/>
            <a:r>
              <a:rPr lang="en-US" altLang="en-US" sz="1400" dirty="0">
                <a:latin typeface="Arial" panose="020B0604020202020204" pitchFamily="34" charset="0"/>
                <a:cs typeface="Arial" panose="020B0604020202020204" pitchFamily="34" charset="0"/>
              </a:rPr>
              <a:t>An often proposed solution for these problems is to divide, the training set into</a:t>
            </a:r>
          </a:p>
          <a:p>
            <a:pPr lvl="2"/>
            <a:r>
              <a:rPr lang="en-US" altLang="en-US" sz="1400" dirty="0">
                <a:latin typeface="Arial" panose="020B0604020202020204" pitchFamily="34" charset="0"/>
                <a:cs typeface="Arial" panose="020B0604020202020204" pitchFamily="34" charset="0"/>
              </a:rPr>
              <a:t>training set really used to train ,</a:t>
            </a:r>
          </a:p>
          <a:p>
            <a:pPr lvl="2"/>
            <a:r>
              <a:rPr lang="en-US" altLang="en-US" sz="1400" dirty="0">
                <a:latin typeface="Arial" panose="020B0604020202020204" pitchFamily="34" charset="0"/>
                <a:cs typeface="Arial" panose="020B0604020202020204" pitchFamily="34" charset="0"/>
              </a:rPr>
              <a:t>verification set to test the progress</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2640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Terminologies</a:t>
            </a:r>
            <a:endParaRPr lang="en-US" sz="2400" dirty="0"/>
          </a:p>
        </p:txBody>
      </p:sp>
      <p:graphicFrame>
        <p:nvGraphicFramePr>
          <p:cNvPr id="5" name="Content Placeholder 3">
            <a:extLst>
              <a:ext uri="{FF2B5EF4-FFF2-40B4-BE49-F238E27FC236}">
                <a16:creationId xmlns:a16="http://schemas.microsoft.com/office/drawing/2014/main" id="{80A23E33-0EA7-6C4F-A727-B90A4C54B5F7}"/>
              </a:ext>
            </a:extLst>
          </p:cNvPr>
          <p:cNvGraphicFramePr>
            <a:graphicFrameLocks noGrp="1"/>
          </p:cNvGraphicFramePr>
          <p:nvPr>
            <p:ph idx="1"/>
            <p:extLst>
              <p:ext uri="{D42A27DB-BD31-4B8C-83A1-F6EECF244321}">
                <p14:modId xmlns:p14="http://schemas.microsoft.com/office/powerpoint/2010/main" val="3233420946"/>
              </p:ext>
            </p:extLst>
          </p:nvPr>
        </p:nvGraphicFramePr>
        <p:xfrm>
          <a:off x="1488562" y="1222745"/>
          <a:ext cx="4774018" cy="2604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Down 4">
            <a:extLst>
              <a:ext uri="{FF2B5EF4-FFF2-40B4-BE49-F238E27FC236}">
                <a16:creationId xmlns:a16="http://schemas.microsoft.com/office/drawing/2014/main" id="{0E7EE29E-2749-024E-9EDE-0162209D7C24}"/>
              </a:ext>
            </a:extLst>
          </p:cNvPr>
          <p:cNvSpPr/>
          <p:nvPr/>
        </p:nvSpPr>
        <p:spPr>
          <a:xfrm>
            <a:off x="3840282" y="4038567"/>
            <a:ext cx="295783" cy="5228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sz="1000"/>
          </a:p>
        </p:txBody>
      </p:sp>
      <p:sp>
        <p:nvSpPr>
          <p:cNvPr id="7" name="TextBox 6">
            <a:extLst>
              <a:ext uri="{FF2B5EF4-FFF2-40B4-BE49-F238E27FC236}">
                <a16:creationId xmlns:a16="http://schemas.microsoft.com/office/drawing/2014/main" id="{7CA7F7A5-9C89-0F4C-BFE2-612CC8FCB81B}"/>
              </a:ext>
            </a:extLst>
          </p:cNvPr>
          <p:cNvSpPr txBox="1"/>
          <p:nvPr/>
        </p:nvSpPr>
        <p:spPr>
          <a:xfrm>
            <a:off x="4295553" y="4170556"/>
            <a:ext cx="1243221" cy="246221"/>
          </a:xfrm>
          <a:prstGeom prst="rect">
            <a:avLst/>
          </a:prstGeom>
          <a:noFill/>
        </p:spPr>
        <p:txBody>
          <a:bodyPr wrap="square" rtlCol="0">
            <a:spAutoFit/>
          </a:bodyPr>
          <a:lstStyle/>
          <a:p>
            <a:r>
              <a:rPr lang="en-CA" sz="1000" dirty="0"/>
              <a:t>Error &lt; threshold ? </a:t>
            </a:r>
          </a:p>
        </p:txBody>
      </p:sp>
      <p:sp>
        <p:nvSpPr>
          <p:cNvPr id="3" name="Rectangle 2">
            <a:extLst>
              <a:ext uri="{FF2B5EF4-FFF2-40B4-BE49-F238E27FC236}">
                <a16:creationId xmlns:a16="http://schemas.microsoft.com/office/drawing/2014/main" id="{136FB6E0-A28F-A242-984D-EB8371BA91B5}"/>
              </a:ext>
            </a:extLst>
          </p:cNvPr>
          <p:cNvSpPr/>
          <p:nvPr/>
        </p:nvSpPr>
        <p:spPr>
          <a:xfrm>
            <a:off x="5741581" y="814930"/>
            <a:ext cx="2945219" cy="3105081"/>
          </a:xfrm>
          <a:prstGeom prst="rect">
            <a:avLst/>
          </a:prstGeom>
        </p:spPr>
        <p:txBody>
          <a:bodyPr wrap="square">
            <a:spAutoFit/>
          </a:bodyPr>
          <a:lstStyle/>
          <a:p>
            <a:pPr>
              <a:lnSpc>
                <a:spcPct val="150000"/>
              </a:lnSpc>
            </a:pPr>
            <a:r>
              <a:rPr lang="en-CA" sz="1200" dirty="0"/>
              <a:t>Questions:</a:t>
            </a:r>
          </a:p>
          <a:p>
            <a:pPr marL="285750" indent="-285750">
              <a:lnSpc>
                <a:spcPct val="150000"/>
              </a:lnSpc>
              <a:buFont typeface="Arial" panose="020B0604020202020204" pitchFamily="34" charset="0"/>
              <a:buChar char="•"/>
            </a:pPr>
            <a:r>
              <a:rPr lang="en-US" sz="1200" dirty="0"/>
              <a:t>Quantity and form of input data</a:t>
            </a:r>
          </a:p>
          <a:p>
            <a:pPr marL="285750" indent="-285750">
              <a:lnSpc>
                <a:spcPct val="150000"/>
              </a:lnSpc>
              <a:buFont typeface="Arial" panose="020B0604020202020204" pitchFamily="34" charset="0"/>
              <a:buChar char="•"/>
            </a:pPr>
            <a:r>
              <a:rPr lang="en-US" sz="1200" dirty="0"/>
              <a:t>How must the weights be modified to allow fast and reliable learning?</a:t>
            </a:r>
          </a:p>
          <a:p>
            <a:pPr marL="285750" indent="-285750">
              <a:lnSpc>
                <a:spcPct val="150000"/>
              </a:lnSpc>
              <a:buFont typeface="Arial" panose="020B0604020202020204" pitchFamily="34" charset="0"/>
              <a:buChar char="•"/>
            </a:pPr>
            <a:r>
              <a:rPr lang="en-US" sz="1200" dirty="0"/>
              <a:t>Success measure ?</a:t>
            </a:r>
          </a:p>
          <a:p>
            <a:pPr marL="285750" indent="-285750">
              <a:lnSpc>
                <a:spcPct val="150000"/>
              </a:lnSpc>
              <a:buFont typeface="Arial" panose="020B0604020202020204" pitchFamily="34" charset="0"/>
              <a:buChar char="•"/>
            </a:pPr>
            <a:r>
              <a:rPr lang="en-US" sz="1200" dirty="0"/>
              <a:t>Number of iterations (Epochs)</a:t>
            </a:r>
          </a:p>
          <a:p>
            <a:pPr marL="285750" indent="-285750">
              <a:lnSpc>
                <a:spcPct val="150000"/>
              </a:lnSpc>
              <a:buFont typeface="Arial" panose="020B0604020202020204" pitchFamily="34" charset="0"/>
              <a:buChar char="•"/>
            </a:pPr>
            <a:r>
              <a:rPr lang="en-US" sz="1200" dirty="0"/>
              <a:t>Stability?</a:t>
            </a:r>
          </a:p>
          <a:p>
            <a:pPr marL="285750" indent="-285750">
              <a:lnSpc>
                <a:spcPct val="150000"/>
              </a:lnSpc>
              <a:buFont typeface="Arial" panose="020B0604020202020204" pitchFamily="34" charset="0"/>
              <a:buChar char="•"/>
            </a:pPr>
            <a:r>
              <a:rPr lang="en-US" sz="1200" dirty="0"/>
              <a:t>Learning time?</a:t>
            </a:r>
          </a:p>
          <a:p>
            <a:pPr marL="285750" indent="-285750">
              <a:lnSpc>
                <a:spcPct val="150000"/>
              </a:lnSpc>
              <a:buFont typeface="Arial" panose="020B0604020202020204" pitchFamily="34" charset="0"/>
              <a:buChar char="•"/>
            </a:pPr>
            <a:r>
              <a:rPr lang="en-CA" sz="1200" dirty="0"/>
              <a:t>Order of pattern representation?</a:t>
            </a:r>
          </a:p>
          <a:p>
            <a:pPr marL="285750" indent="-285750">
              <a:lnSpc>
                <a:spcPct val="150000"/>
              </a:lnSpc>
              <a:buFont typeface="Arial" panose="020B0604020202020204" pitchFamily="34" charset="0"/>
              <a:buChar char="•"/>
            </a:pPr>
            <a:r>
              <a:rPr lang="en-US" sz="1200" dirty="0"/>
              <a:t>When do we stop learning?</a:t>
            </a:r>
          </a:p>
          <a:p>
            <a:pPr marL="285750" indent="-285750">
              <a:lnSpc>
                <a:spcPct val="150000"/>
              </a:lnSpc>
              <a:buFont typeface="Arial" panose="020B0604020202020204" pitchFamily="34" charset="0"/>
              <a:buChar char="•"/>
            </a:pPr>
            <a:r>
              <a:rPr lang="en-US" sz="1200" dirty="0"/>
              <a:t>…</a:t>
            </a:r>
            <a:endParaRPr lang="en-CA" sz="1200" dirty="0"/>
          </a:p>
        </p:txBody>
      </p:sp>
    </p:spTree>
    <p:extLst>
      <p:ext uri="{BB962C8B-B14F-4D97-AF65-F5344CB8AC3E}">
        <p14:creationId xmlns:p14="http://schemas.microsoft.com/office/powerpoint/2010/main" val="3047339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Supervised learning rules</a:t>
            </a:r>
            <a:endParaRPr lang="en-US" sz="2400" dirty="0"/>
          </a:p>
        </p:txBody>
      </p:sp>
      <p:sp>
        <p:nvSpPr>
          <p:cNvPr id="3" name="Content Placeholder 2"/>
          <p:cNvSpPr>
            <a:spLocks noGrp="1"/>
          </p:cNvSpPr>
          <p:nvPr>
            <p:ph idx="1"/>
          </p:nvPr>
        </p:nvSpPr>
        <p:spPr/>
        <p:txBody>
          <a:bodyPr>
            <a:normAutofit fontScale="85000" lnSpcReduction="20000"/>
          </a:bodyPr>
          <a:lstStyle/>
          <a:p>
            <a:r>
              <a:rPr lang="en-CA" sz="1500" dirty="0"/>
              <a:t>The objective of learning rules is to tune the weights and bias of neurons in the neural network using the labeled data in an iterative way. </a:t>
            </a:r>
          </a:p>
          <a:p>
            <a:pPr marL="0" indent="0">
              <a:buNone/>
            </a:pPr>
            <a:endParaRPr lang="en-CA" sz="1500" dirty="0"/>
          </a:p>
          <a:p>
            <a:r>
              <a:rPr lang="en-CA" sz="1500" dirty="0"/>
              <a:t> </a:t>
            </a:r>
            <a:r>
              <a:rPr lang="en-US" sz="1500" b="1" dirty="0"/>
              <a:t>Hebbian rule (1949)</a:t>
            </a:r>
          </a:p>
          <a:p>
            <a:pPr lvl="1"/>
            <a:r>
              <a:rPr lang="en-US" sz="1500" dirty="0"/>
              <a:t> It identifies, how to modify the weights of neurons of a network.</a:t>
            </a:r>
          </a:p>
          <a:p>
            <a:pPr lvl="1"/>
            <a:r>
              <a:rPr lang="en-US" sz="1500" dirty="0">
                <a:hlinkClick r:id="rId2"/>
              </a:rPr>
              <a:t>http://penta.ufrgs.br/edu/telelab/3/hebbian_.htm</a:t>
            </a:r>
            <a:r>
              <a:rPr lang="en-US" sz="1500" dirty="0"/>
              <a:t> </a:t>
            </a:r>
          </a:p>
          <a:p>
            <a:pPr marL="457200" lvl="1" indent="0">
              <a:buNone/>
            </a:pPr>
            <a:endParaRPr lang="en-US" sz="1500" dirty="0"/>
          </a:p>
          <a:p>
            <a:r>
              <a:rPr lang="en-US" sz="1500" b="1" dirty="0"/>
              <a:t>Perceptron rule </a:t>
            </a:r>
          </a:p>
          <a:p>
            <a:pPr lvl="1"/>
            <a:r>
              <a:rPr lang="en-US" sz="1500" dirty="0"/>
              <a:t>Network starts its learning by assigning a random value to each weight.</a:t>
            </a:r>
          </a:p>
          <a:p>
            <a:pPr lvl="1"/>
            <a:r>
              <a:rPr lang="en-US" sz="1500" dirty="0">
                <a:hlinkClick r:id="rId3"/>
              </a:rPr>
              <a:t>http://hagan.okstate.edu/4_Perceptron.pdf</a:t>
            </a:r>
            <a:r>
              <a:rPr lang="en-US" sz="1500" dirty="0"/>
              <a:t> </a:t>
            </a:r>
          </a:p>
          <a:p>
            <a:pPr marL="457200" lvl="1" indent="0">
              <a:buNone/>
            </a:pPr>
            <a:endParaRPr lang="en-US" sz="1500" dirty="0"/>
          </a:p>
          <a:p>
            <a:r>
              <a:rPr lang="en-US" sz="1500" b="1" dirty="0"/>
              <a:t>Delta rule </a:t>
            </a:r>
          </a:p>
          <a:p>
            <a:pPr lvl="1"/>
            <a:r>
              <a:rPr lang="en-US" sz="1500" dirty="0"/>
              <a:t>Gradient descent learning rule for updating the weights</a:t>
            </a:r>
          </a:p>
          <a:p>
            <a:pPr lvl="1"/>
            <a:r>
              <a:rPr lang="en-US" sz="1500" dirty="0">
                <a:hlinkClick r:id="rId4"/>
              </a:rPr>
              <a:t>https://en.wikipedia.org/wiki/Delta_rule</a:t>
            </a:r>
            <a:r>
              <a:rPr lang="en-US" sz="1500" dirty="0"/>
              <a:t> </a:t>
            </a:r>
          </a:p>
          <a:p>
            <a:pPr marL="457200" lvl="1" indent="0">
              <a:buNone/>
            </a:pPr>
            <a:endParaRPr lang="en-US" sz="1500" dirty="0"/>
          </a:p>
          <a:p>
            <a:r>
              <a:rPr lang="en-US" sz="1500" b="1" dirty="0" err="1"/>
              <a:t>Outstar</a:t>
            </a:r>
            <a:r>
              <a:rPr lang="en-US" sz="1500" b="1" dirty="0"/>
              <a:t> rule </a:t>
            </a:r>
          </a:p>
          <a:p>
            <a:pPr lvl="1"/>
            <a:r>
              <a:rPr lang="en-US" sz="1500" dirty="0"/>
              <a:t> We can use it when it assumes that neurons arranged in a layer.</a:t>
            </a:r>
          </a:p>
          <a:p>
            <a:endParaRPr lang="en-CA" dirty="0"/>
          </a:p>
          <a:p>
            <a:pPr marL="0" indent="0">
              <a:buNone/>
            </a:pPr>
            <a:endParaRPr lang="en-US" dirty="0"/>
          </a:p>
          <a:p>
            <a:endParaRPr lang="en-US" dirty="0"/>
          </a:p>
        </p:txBody>
      </p:sp>
    </p:spTree>
    <p:extLst>
      <p:ext uri="{BB962C8B-B14F-4D97-AF65-F5344CB8AC3E}">
        <p14:creationId xmlns:p14="http://schemas.microsoft.com/office/powerpoint/2010/main" val="1850067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Artificial Neural networks motivation</a:t>
            </a:r>
            <a:endParaRPr lang="en-US" sz="2400" dirty="0"/>
          </a:p>
        </p:txBody>
      </p:sp>
      <p:sp>
        <p:nvSpPr>
          <p:cNvPr id="3" name="Content Placeholder 2"/>
          <p:cNvSpPr>
            <a:spLocks noGrp="1"/>
          </p:cNvSpPr>
          <p:nvPr>
            <p:ph idx="1"/>
          </p:nvPr>
        </p:nvSpPr>
        <p:spPr>
          <a:xfrm>
            <a:off x="1717040" y="1260111"/>
            <a:ext cx="6969760" cy="3394472"/>
          </a:xfrm>
        </p:spPr>
        <p:txBody>
          <a:bodyPr/>
          <a:lstStyle/>
          <a:p>
            <a:r>
              <a:rPr lang="en-CA" sz="1400" dirty="0"/>
              <a:t>Inspired by the human brain, a neural network consists of highly connected networks of neurons that relate the inputs to the desired outputs. </a:t>
            </a:r>
            <a:endParaRPr lang="en-US" sz="1400" dirty="0"/>
          </a:p>
          <a:p>
            <a:r>
              <a:rPr lang="en-US" sz="1400" dirty="0"/>
              <a:t>It learns from experiences (training instances)</a:t>
            </a:r>
          </a:p>
          <a:p>
            <a:r>
              <a:rPr lang="en-CA" sz="1400" dirty="0"/>
              <a:t>The network is trained by iteratively modifying the strengths of the connections so that given inputs map to the correct response. </a:t>
            </a:r>
          </a:p>
          <a:p>
            <a:r>
              <a:rPr lang="en-CA" sz="1400" dirty="0"/>
              <a:t>Best use cases:</a:t>
            </a:r>
          </a:p>
          <a:p>
            <a:pPr lvl="1"/>
            <a:r>
              <a:rPr lang="en-CA" sz="1300" dirty="0"/>
              <a:t>For modeling a highly nonlinear system</a:t>
            </a:r>
          </a:p>
          <a:p>
            <a:pPr lvl="1"/>
            <a:r>
              <a:rPr lang="en-CA" sz="1300" dirty="0"/>
              <a:t>When the model is supposed to get constantly updated</a:t>
            </a:r>
          </a:p>
          <a:p>
            <a:pPr lvl="1"/>
            <a:r>
              <a:rPr lang="en-CA" sz="1300" dirty="0"/>
              <a:t>When the model interpretability is not a key concern</a:t>
            </a:r>
            <a:r>
              <a:rPr lang="en-CA" dirty="0"/>
              <a:t>.</a:t>
            </a:r>
          </a:p>
        </p:txBody>
      </p:sp>
      <p:grpSp>
        <p:nvGrpSpPr>
          <p:cNvPr id="58" name="Group 57">
            <a:extLst>
              <a:ext uri="{FF2B5EF4-FFF2-40B4-BE49-F238E27FC236}">
                <a16:creationId xmlns:a16="http://schemas.microsoft.com/office/drawing/2014/main" id="{B67DFAC5-B982-3A4D-B9F2-125039105FB8}"/>
              </a:ext>
            </a:extLst>
          </p:cNvPr>
          <p:cNvGrpSpPr/>
          <p:nvPr/>
        </p:nvGrpSpPr>
        <p:grpSpPr>
          <a:xfrm>
            <a:off x="2200935" y="3625717"/>
            <a:ext cx="6248565" cy="1329068"/>
            <a:chOff x="2200935" y="3625717"/>
            <a:chExt cx="6248565" cy="1329068"/>
          </a:xfrm>
        </p:grpSpPr>
        <p:sp>
          <p:nvSpPr>
            <p:cNvPr id="18" name="Rectangle: Rounded Corners 3">
              <a:extLst>
                <a:ext uri="{FF2B5EF4-FFF2-40B4-BE49-F238E27FC236}">
                  <a16:creationId xmlns:a16="http://schemas.microsoft.com/office/drawing/2014/main" id="{191399CD-9867-CA4D-8268-E4EF3507A53B}"/>
                </a:ext>
              </a:extLst>
            </p:cNvPr>
            <p:cNvSpPr/>
            <p:nvPr/>
          </p:nvSpPr>
          <p:spPr>
            <a:xfrm>
              <a:off x="2200935" y="3646983"/>
              <a:ext cx="869827" cy="60605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dirty="0"/>
                <a:t>Input</a:t>
              </a:r>
            </a:p>
          </p:txBody>
        </p:sp>
        <p:sp>
          <p:nvSpPr>
            <p:cNvPr id="19" name="Rectangle: Rounded Corners 4">
              <a:extLst>
                <a:ext uri="{FF2B5EF4-FFF2-40B4-BE49-F238E27FC236}">
                  <a16:creationId xmlns:a16="http://schemas.microsoft.com/office/drawing/2014/main" id="{12E05F63-4DF3-FA4E-B32A-4A365C856BC1}"/>
                </a:ext>
              </a:extLst>
            </p:cNvPr>
            <p:cNvSpPr/>
            <p:nvPr/>
          </p:nvSpPr>
          <p:spPr>
            <a:xfrm>
              <a:off x="3496828" y="3625717"/>
              <a:ext cx="869827" cy="6592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dirty="0"/>
                <a:t>Feature extractor</a:t>
              </a:r>
            </a:p>
          </p:txBody>
        </p:sp>
        <p:sp>
          <p:nvSpPr>
            <p:cNvPr id="20" name="Rectangle: Rounded Corners 5">
              <a:extLst>
                <a:ext uri="{FF2B5EF4-FFF2-40B4-BE49-F238E27FC236}">
                  <a16:creationId xmlns:a16="http://schemas.microsoft.com/office/drawing/2014/main" id="{8EE6D6E7-7235-9745-ACE9-75D51E7F91A9}"/>
                </a:ext>
              </a:extLst>
            </p:cNvPr>
            <p:cNvSpPr/>
            <p:nvPr/>
          </p:nvSpPr>
          <p:spPr>
            <a:xfrm>
              <a:off x="4792721" y="3631553"/>
              <a:ext cx="869827" cy="6533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dirty="0"/>
                <a:t>Feature</a:t>
              </a:r>
            </a:p>
          </p:txBody>
        </p:sp>
        <p:sp>
          <p:nvSpPr>
            <p:cNvPr id="21" name="Rectangle: Rounded Corners 6">
              <a:extLst>
                <a:ext uri="{FF2B5EF4-FFF2-40B4-BE49-F238E27FC236}">
                  <a16:creationId xmlns:a16="http://schemas.microsoft.com/office/drawing/2014/main" id="{4255358F-E018-9F41-BAA1-C41DBA41644C}"/>
                </a:ext>
              </a:extLst>
            </p:cNvPr>
            <p:cNvSpPr/>
            <p:nvPr/>
          </p:nvSpPr>
          <p:spPr>
            <a:xfrm>
              <a:off x="6034544" y="3631553"/>
              <a:ext cx="1072224" cy="65338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dirty="0"/>
                <a:t>ML algorithm</a:t>
              </a:r>
            </a:p>
          </p:txBody>
        </p:sp>
        <p:sp>
          <p:nvSpPr>
            <p:cNvPr id="22" name="Rectangle: Rounded Corners 7">
              <a:extLst>
                <a:ext uri="{FF2B5EF4-FFF2-40B4-BE49-F238E27FC236}">
                  <a16:creationId xmlns:a16="http://schemas.microsoft.com/office/drawing/2014/main" id="{3DF9DA9B-0705-044D-88CD-B45D4E16ECF5}"/>
                </a:ext>
              </a:extLst>
            </p:cNvPr>
            <p:cNvSpPr/>
            <p:nvPr/>
          </p:nvSpPr>
          <p:spPr>
            <a:xfrm>
              <a:off x="7579673" y="3636350"/>
              <a:ext cx="869827" cy="65922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dirty="0"/>
                <a:t>Output</a:t>
              </a:r>
            </a:p>
          </p:txBody>
        </p:sp>
        <p:cxnSp>
          <p:nvCxnSpPr>
            <p:cNvPr id="23" name="Straight Arrow Connector 22">
              <a:extLst>
                <a:ext uri="{FF2B5EF4-FFF2-40B4-BE49-F238E27FC236}">
                  <a16:creationId xmlns:a16="http://schemas.microsoft.com/office/drawing/2014/main" id="{A217E4BD-B286-9B43-9B4C-3404E7998348}"/>
                </a:ext>
              </a:extLst>
            </p:cNvPr>
            <p:cNvCxnSpPr>
              <a:cxnSpLocks/>
              <a:stCxn id="18" idx="3"/>
              <a:endCxn id="19" idx="1"/>
            </p:cNvCxnSpPr>
            <p:nvPr/>
          </p:nvCxnSpPr>
          <p:spPr>
            <a:xfrm>
              <a:off x="3070762" y="3950010"/>
              <a:ext cx="426066" cy="5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7358254-4D6C-F34A-BD02-E6970C68753D}"/>
                </a:ext>
              </a:extLst>
            </p:cNvPr>
            <p:cNvCxnSpPr>
              <a:cxnSpLocks/>
              <a:stCxn id="19" idx="3"/>
              <a:endCxn id="20" idx="1"/>
            </p:cNvCxnSpPr>
            <p:nvPr/>
          </p:nvCxnSpPr>
          <p:spPr>
            <a:xfrm>
              <a:off x="4366655" y="3955327"/>
              <a:ext cx="426066" cy="29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4B34976-F2B6-9349-9DCE-BD2E456B52D1}"/>
                </a:ext>
              </a:extLst>
            </p:cNvPr>
            <p:cNvCxnSpPr>
              <a:cxnSpLocks/>
              <a:stCxn id="20" idx="3"/>
              <a:endCxn id="21" idx="1"/>
            </p:cNvCxnSpPr>
            <p:nvPr/>
          </p:nvCxnSpPr>
          <p:spPr>
            <a:xfrm>
              <a:off x="5662548" y="3958245"/>
              <a:ext cx="3719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B591FD6-8B1D-8643-A4AC-4ACE3E76DC8A}"/>
                </a:ext>
              </a:extLst>
            </p:cNvPr>
            <p:cNvCxnSpPr>
              <a:cxnSpLocks/>
              <a:stCxn id="21" idx="3"/>
              <a:endCxn id="22" idx="1"/>
            </p:cNvCxnSpPr>
            <p:nvPr/>
          </p:nvCxnSpPr>
          <p:spPr>
            <a:xfrm>
              <a:off x="7106768" y="3958245"/>
              <a:ext cx="472905" cy="77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Rounded Corners 19">
              <a:extLst>
                <a:ext uri="{FF2B5EF4-FFF2-40B4-BE49-F238E27FC236}">
                  <a16:creationId xmlns:a16="http://schemas.microsoft.com/office/drawing/2014/main" id="{4BF9C94A-EE3C-0F4C-B8D7-2D24F53BB66F}"/>
                </a:ext>
              </a:extLst>
            </p:cNvPr>
            <p:cNvSpPr/>
            <p:nvPr/>
          </p:nvSpPr>
          <p:spPr>
            <a:xfrm>
              <a:off x="2200935" y="4401882"/>
              <a:ext cx="869827" cy="53163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dirty="0"/>
                <a:t>Input</a:t>
              </a:r>
            </a:p>
          </p:txBody>
        </p:sp>
        <p:sp>
          <p:nvSpPr>
            <p:cNvPr id="28" name="Rectangle: Rounded Corners 20">
              <a:extLst>
                <a:ext uri="{FF2B5EF4-FFF2-40B4-BE49-F238E27FC236}">
                  <a16:creationId xmlns:a16="http://schemas.microsoft.com/office/drawing/2014/main" id="{19DE269F-4614-7B45-8466-A0AB4315672D}"/>
                </a:ext>
              </a:extLst>
            </p:cNvPr>
            <p:cNvSpPr/>
            <p:nvPr/>
          </p:nvSpPr>
          <p:spPr>
            <a:xfrm>
              <a:off x="3496828" y="4450350"/>
              <a:ext cx="3672393" cy="4512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dirty="0"/>
                <a:t>Neural networks an deep learning</a:t>
              </a:r>
            </a:p>
          </p:txBody>
        </p:sp>
        <p:sp>
          <p:nvSpPr>
            <p:cNvPr id="29" name="Rectangle: Rounded Corners 23">
              <a:extLst>
                <a:ext uri="{FF2B5EF4-FFF2-40B4-BE49-F238E27FC236}">
                  <a16:creationId xmlns:a16="http://schemas.microsoft.com/office/drawing/2014/main" id="{7171A8AE-18A9-9540-B4CE-69F4A1DD0C33}"/>
                </a:ext>
              </a:extLst>
            </p:cNvPr>
            <p:cNvSpPr/>
            <p:nvPr/>
          </p:nvSpPr>
          <p:spPr>
            <a:xfrm>
              <a:off x="7579673" y="4401886"/>
              <a:ext cx="869827" cy="5528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200" dirty="0"/>
                <a:t>Output</a:t>
              </a:r>
            </a:p>
          </p:txBody>
        </p:sp>
        <p:cxnSp>
          <p:nvCxnSpPr>
            <p:cNvPr id="30" name="Straight Arrow Connector 29">
              <a:extLst>
                <a:ext uri="{FF2B5EF4-FFF2-40B4-BE49-F238E27FC236}">
                  <a16:creationId xmlns:a16="http://schemas.microsoft.com/office/drawing/2014/main" id="{07DCD7E2-EC24-9E44-B78C-78221B85A639}"/>
                </a:ext>
              </a:extLst>
            </p:cNvPr>
            <p:cNvCxnSpPr>
              <a:cxnSpLocks/>
              <a:stCxn id="27" idx="3"/>
              <a:endCxn id="28" idx="1"/>
            </p:cNvCxnSpPr>
            <p:nvPr/>
          </p:nvCxnSpPr>
          <p:spPr>
            <a:xfrm>
              <a:off x="3070762" y="4667701"/>
              <a:ext cx="426066" cy="82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038F8BD-0D3D-5549-8ACE-CE01BBC7396D}"/>
                </a:ext>
              </a:extLst>
            </p:cNvPr>
            <p:cNvCxnSpPr>
              <a:cxnSpLocks/>
              <a:stCxn id="28" idx="3"/>
              <a:endCxn id="29" idx="1"/>
            </p:cNvCxnSpPr>
            <p:nvPr/>
          </p:nvCxnSpPr>
          <p:spPr>
            <a:xfrm>
              <a:off x="7169221" y="4675985"/>
              <a:ext cx="410452" cy="2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87374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400" dirty="0"/>
              <a:t>Loss function</a:t>
            </a:r>
            <a:r>
              <a:rPr lang="en-CA" dirty="0"/>
              <a:t>	</a:t>
            </a:r>
            <a:endParaRPr lang="en-US" dirty="0"/>
          </a:p>
        </p:txBody>
      </p:sp>
      <p:sp>
        <p:nvSpPr>
          <p:cNvPr id="3" name="Content Placeholder 2"/>
          <p:cNvSpPr>
            <a:spLocks noGrp="1"/>
          </p:cNvSpPr>
          <p:nvPr>
            <p:ph idx="1"/>
          </p:nvPr>
        </p:nvSpPr>
        <p:spPr/>
        <p:txBody>
          <a:bodyPr>
            <a:normAutofit lnSpcReduction="10000"/>
          </a:bodyPr>
          <a:lstStyle/>
          <a:p>
            <a:r>
              <a:rPr lang="en-US" sz="1500" dirty="0"/>
              <a:t>Loss functions quantify the agreement between the predicted output (or label) and the ground truth output. We use loss functions to determine the penalty for an incorrect classification of an input vector</a:t>
            </a:r>
          </a:p>
          <a:p>
            <a:pPr marL="0" indent="0">
              <a:buNone/>
            </a:pPr>
            <a:endParaRPr lang="en-CA" sz="1500" dirty="0"/>
          </a:p>
          <a:p>
            <a:r>
              <a:rPr lang="en-CA" sz="1500" dirty="0"/>
              <a:t>Actual output for a given input  comparing to correct  output.</a:t>
            </a:r>
          </a:p>
          <a:p>
            <a:pPr marL="0" indent="0">
              <a:buNone/>
            </a:pPr>
            <a:endParaRPr lang="en-CA" sz="1500" dirty="0"/>
          </a:p>
          <a:p>
            <a:r>
              <a:rPr lang="en-CA" sz="1500" dirty="0"/>
              <a:t>Objective I to minimize the loss by improving the model prediction</a:t>
            </a:r>
          </a:p>
          <a:p>
            <a:pPr marL="0" indent="0">
              <a:buNone/>
            </a:pPr>
            <a:endParaRPr lang="en-CA" sz="1500" dirty="0"/>
          </a:p>
          <a:p>
            <a:r>
              <a:rPr lang="en-CA" sz="1500" dirty="0"/>
              <a:t>This lead to correctly choose the weights and the biases of each neuron in the network.</a:t>
            </a:r>
          </a:p>
          <a:p>
            <a:pPr marL="0" indent="0">
              <a:buNone/>
            </a:pPr>
            <a:endParaRPr lang="en-CA" sz="1500" dirty="0"/>
          </a:p>
          <a:p>
            <a:r>
              <a:rPr lang="en-CA" sz="1500" dirty="0"/>
              <a:t>Gradient descent is an optimisation algorithm to iterate on the different weights toward the best weights for minimizing the loss.</a:t>
            </a:r>
            <a:endParaRPr lang="en-US" sz="1500" dirty="0"/>
          </a:p>
          <a:p>
            <a:endParaRPr lang="en-US" dirty="0"/>
          </a:p>
        </p:txBody>
      </p:sp>
    </p:spTree>
    <p:extLst>
      <p:ext uri="{BB962C8B-B14F-4D97-AF65-F5344CB8AC3E}">
        <p14:creationId xmlns:p14="http://schemas.microsoft.com/office/powerpoint/2010/main" val="706511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Loss function (energy function)</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64818" y="1102093"/>
                <a:ext cx="6969760" cy="3618764"/>
              </a:xfrm>
            </p:spPr>
            <p:txBody>
              <a:bodyPr>
                <a:normAutofit fontScale="92500" lnSpcReduction="20000"/>
              </a:bodyPr>
              <a:lstStyle/>
              <a:p>
                <a:r>
                  <a:rPr lang="en-US" b="1" dirty="0">
                    <a:solidFill>
                      <a:srgbClr val="222222"/>
                    </a:solidFill>
                  </a:rPr>
                  <a:t>Mean Square Error: </a:t>
                </a:r>
                <a:r>
                  <a:rPr lang="en-US" dirty="0"/>
                  <a:t>minimizes the sum of distance of each point to the estimated value:  </a:t>
                </a:r>
                <a14:m>
                  <m:oMath xmlns:m="http://schemas.openxmlformats.org/officeDocument/2006/math">
                    <m:r>
                      <a:rPr lang="en-CA">
                        <a:latin typeface="Cambria Math" panose="02040503050406030204" pitchFamily="18" charset="0"/>
                      </a:rPr>
                      <m:t>      </m:t>
                    </m:r>
                    <m:r>
                      <a:rPr lang="en-CA" i="1">
                        <a:latin typeface="Cambria Math" panose="02040503050406030204" pitchFamily="18" charset="0"/>
                      </a:rPr>
                      <m:t>𝐸</m:t>
                    </m:r>
                    <m:r>
                      <a:rPr lang="el-GR" i="1">
                        <a:latin typeface="Cambria Math" charset="0"/>
                      </a:rPr>
                      <m:t>= </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𝑛</m:t>
                        </m:r>
                      </m:den>
                    </m:f>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US" i="1">
                                    <a:latin typeface="Cambria Math"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e>
                          <m:sup>
                            <m:r>
                              <a:rPr lang="en-CA" i="1">
                                <a:latin typeface="Cambria Math" panose="02040503050406030204" pitchFamily="18" charset="0"/>
                              </a:rPr>
                              <m:t>2</m:t>
                            </m:r>
                          </m:sup>
                        </m:sSup>
                      </m:e>
                    </m:nary>
                  </m:oMath>
                </a14:m>
                <a:endParaRPr lang="en-US" dirty="0">
                  <a:solidFill>
                    <a:srgbClr val="222222"/>
                  </a:solidFill>
                </a:endParaRPr>
              </a:p>
              <a:p>
                <a:pPr marL="0" indent="0">
                  <a:buNone/>
                </a:pPr>
                <a:endParaRPr lang="en-US" dirty="0">
                  <a:solidFill>
                    <a:srgbClr val="222222"/>
                  </a:solidFill>
                </a:endParaRPr>
              </a:p>
              <a:p>
                <a:r>
                  <a:rPr lang="en-CA" b="1" dirty="0"/>
                  <a:t>Mean Squared Logarithmic Error: </a:t>
                </a:r>
                <a:r>
                  <a:rPr lang="en-CA" dirty="0"/>
                  <a:t>(</a:t>
                </a:r>
                <a:r>
                  <a:rPr lang="en-US" dirty="0"/>
                  <a:t>when both predicted and true values are huge numbers</a:t>
                </a:r>
                <a:r>
                  <a:rPr lang="en-CA" dirty="0"/>
                  <a:t>)</a:t>
                </a:r>
                <a:r>
                  <a:rPr lang="en-US" dirty="0"/>
                  <a:t> :  </a:t>
                </a:r>
                <a14:m>
                  <m:oMath xmlns:m="http://schemas.openxmlformats.org/officeDocument/2006/math">
                    <m:r>
                      <a:rPr lang="en-CA">
                        <a:latin typeface="Cambria Math" panose="02040503050406030204" pitchFamily="18" charset="0"/>
                      </a:rPr>
                      <m:t>      </m:t>
                    </m:r>
                    <m:r>
                      <a:rPr lang="en-CA" i="1">
                        <a:latin typeface="Cambria Math" panose="02040503050406030204" pitchFamily="18" charset="0"/>
                      </a:rPr>
                      <m:t>𝐸</m:t>
                    </m:r>
                    <m:r>
                      <a:rPr lang="el-GR" i="1">
                        <a:latin typeface="Cambria Math" charset="0"/>
                      </a:rPr>
                      <m:t>= </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𝑛</m:t>
                        </m:r>
                      </m:den>
                    </m:f>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CA" i="1">
                                    <a:latin typeface="Cambria Math" panose="02040503050406030204" pitchFamily="18" charset="0"/>
                                  </a:rPr>
                                  <m:t>𝑙𝑜𝑔</m:t>
                                </m:r>
                                <m:d>
                                  <m:dPr>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CA" i="1">
                                        <a:latin typeface="Cambria Math" panose="02040503050406030204" pitchFamily="18" charset="0"/>
                                      </a:rPr>
                                      <m:t>+1</m:t>
                                    </m:r>
                                  </m:e>
                                </m:d>
                                <m:r>
                                  <a:rPr lang="en-US" i="1">
                                    <a:latin typeface="Cambria Math" charset="0"/>
                                  </a:rPr>
                                  <m:t>−</m:t>
                                </m:r>
                                <m:r>
                                  <a:rPr lang="en-CA" i="1">
                                    <a:latin typeface="Cambria Math" panose="02040503050406030204" pitchFamily="18" charset="0"/>
                                  </a:rPr>
                                  <m:t>𝑙𝑜𝑔</m:t>
                                </m:r>
                                <m:d>
                                  <m:dPr>
                                    <m:ctrlPr>
                                      <a:rPr lang="en-CA"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r>
                                      <a:rPr lang="en-CA" i="1">
                                        <a:latin typeface="Cambria Math" panose="02040503050406030204" pitchFamily="18" charset="0"/>
                                      </a:rPr>
                                      <m:t>+1</m:t>
                                    </m:r>
                                  </m:e>
                                </m:d>
                              </m:e>
                            </m:d>
                          </m:e>
                          <m:sup>
                            <m:r>
                              <a:rPr lang="en-CA" i="1">
                                <a:latin typeface="Cambria Math" panose="02040503050406030204" pitchFamily="18" charset="0"/>
                              </a:rPr>
                              <m:t>2</m:t>
                            </m:r>
                          </m:sup>
                        </m:sSup>
                      </m:e>
                    </m:nary>
                  </m:oMath>
                </a14:m>
                <a:endParaRPr lang="en-CA" dirty="0"/>
              </a:p>
              <a:p>
                <a:pPr marL="0" indent="0">
                  <a:buNone/>
                </a:pPr>
                <a:endParaRPr lang="en-CA" dirty="0"/>
              </a:p>
              <a:p>
                <a:r>
                  <a:rPr lang="en-US" b="1" dirty="0">
                    <a:solidFill>
                      <a:srgbClr val="222222"/>
                    </a:solidFill>
                  </a:rPr>
                  <a:t>Mean Absolute Error: </a:t>
                </a:r>
                <a:r>
                  <a:rPr lang="en-US" dirty="0"/>
                  <a:t>more computing for gradient optimization, more probust to outliers:  </a:t>
                </a:r>
                <a14:m>
                  <m:oMath xmlns:m="http://schemas.openxmlformats.org/officeDocument/2006/math">
                    <m:r>
                      <a:rPr lang="en-CA">
                        <a:latin typeface="Cambria Math" panose="02040503050406030204" pitchFamily="18" charset="0"/>
                      </a:rPr>
                      <m:t>      </m:t>
                    </m:r>
                    <m:r>
                      <a:rPr lang="en-CA" i="1">
                        <a:latin typeface="Cambria Math" panose="02040503050406030204" pitchFamily="18" charset="0"/>
                      </a:rPr>
                      <m:t>𝐸</m:t>
                    </m:r>
                    <m:r>
                      <a:rPr lang="el-GR" i="1">
                        <a:latin typeface="Cambria Math" charset="0"/>
                      </a:rPr>
                      <m:t>= </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𝑛</m:t>
                        </m:r>
                      </m:den>
                    </m:f>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begChr m:val="|"/>
                            <m:endChr m:val="|"/>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US" i="1">
                                <a:latin typeface="Cambria Math"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e>
                    </m:nary>
                  </m:oMath>
                </a14:m>
                <a:endParaRPr lang="en-US" dirty="0">
                  <a:solidFill>
                    <a:srgbClr val="222222"/>
                  </a:solidFill>
                </a:endParaRPr>
              </a:p>
              <a:p>
                <a:pPr marL="0" indent="0">
                  <a:buNone/>
                </a:pPr>
                <a:endParaRPr lang="en-US" dirty="0">
                  <a:solidFill>
                    <a:srgbClr val="222222"/>
                  </a:solidFill>
                </a:endParaRPr>
              </a:p>
              <a:p>
                <a:r>
                  <a:rPr lang="en-CA" b="1" dirty="0"/>
                  <a:t>Binary Cross Entropy:</a:t>
                </a:r>
                <a:r>
                  <a:rPr lang="en-CA" dirty="0"/>
                  <a:t> better convergence, </a:t>
                </a:r>
                <a:r>
                  <a:rPr lang="en-US" dirty="0"/>
                  <a:t>quantifies the difference between two probability distribution.</a:t>
                </a:r>
                <a:r>
                  <a:rPr lang="en-CA" dirty="0"/>
                  <a:t>  </a:t>
                </a:r>
                <a14:m>
                  <m:oMath xmlns:m="http://schemas.openxmlformats.org/officeDocument/2006/math">
                    <m:r>
                      <a:rPr lang="en-CA" i="1">
                        <a:latin typeface="Cambria Math" panose="02040503050406030204" pitchFamily="18" charset="0"/>
                      </a:rPr>
                      <m:t>𝐸</m:t>
                    </m:r>
                    <m:r>
                      <a:rPr lang="el-GR" i="1">
                        <a:latin typeface="Cambria Math" charset="0"/>
                      </a:rPr>
                      <m:t>=</m:t>
                    </m:r>
                    <m:r>
                      <a:rPr lang="en-CA" i="1">
                        <a:latin typeface="Cambria Math" panose="02040503050406030204" pitchFamily="18" charset="0"/>
                      </a:rPr>
                      <m:t>−</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𝑛</m:t>
                        </m:r>
                      </m:den>
                    </m:f>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begChr m:val="["/>
                            <m:endChr m:val="]"/>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CA" i="1">
                                <a:latin typeface="Cambria Math" panose="02040503050406030204" pitchFamily="18" charset="0"/>
                              </a:rPr>
                              <m:t>𝑙𝑜𝑔</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r>
                              <a:rPr lang="en-CA" i="1">
                                <a:latin typeface="Cambria Math" panose="02040503050406030204" pitchFamily="18" charset="0"/>
                              </a:rPr>
                              <m:t>+</m:t>
                            </m:r>
                            <m:d>
                              <m:dPr>
                                <m:ctrlPr>
                                  <a:rPr lang="en-US" i="1">
                                    <a:latin typeface="Cambria Math" panose="02040503050406030204" pitchFamily="18" charset="0"/>
                                  </a:rPr>
                                </m:ctrlPr>
                              </m:dPr>
                              <m:e>
                                <m:r>
                                  <a:rPr lang="en-CA" i="1">
                                    <a:latin typeface="Cambria Math" panose="02040503050406030204" pitchFamily="18" charset="0"/>
                                  </a:rPr>
                                  <m:t>1− </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r>
                              <a:rPr lang="en-CA" i="1">
                                <a:latin typeface="Cambria Math" panose="02040503050406030204" pitchFamily="18" charset="0"/>
                              </a:rPr>
                              <m:t>𝑙𝑜𝑔</m:t>
                            </m:r>
                            <m:d>
                              <m:dPr>
                                <m:ctrlPr>
                                  <a:rPr lang="en-CA" i="1">
                                    <a:latin typeface="Cambria Math" panose="02040503050406030204" pitchFamily="18" charset="0"/>
                                  </a:rPr>
                                </m:ctrlPr>
                              </m:dPr>
                              <m:e>
                                <m:r>
                                  <a:rPr lang="en-CA" i="1">
                                    <a:latin typeface="Cambria Math" panose="02040503050406030204" pitchFamily="18" charset="0"/>
                                  </a:rPr>
                                  <m:t>1− </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e>
                        </m:d>
                      </m:e>
                    </m:nary>
                  </m:oMath>
                </a14:m>
                <a:endParaRPr lang="en-CA" dirty="0"/>
              </a:p>
              <a:p>
                <a:pPr marL="0" indent="0">
                  <a:buNone/>
                </a:pPr>
                <a:endParaRPr lang="en-CA" dirty="0"/>
              </a:p>
              <a:p>
                <a:r>
                  <a:rPr lang="en-CA" b="1" dirty="0"/>
                  <a:t>Cross Entropy:</a:t>
                </a:r>
                <a:r>
                  <a:rPr lang="en-US" b="1" dirty="0"/>
                  <a:t> </a:t>
                </a:r>
                <a:r>
                  <a:rPr lang="en-CA" dirty="0"/>
                  <a:t>  </a:t>
                </a:r>
                <a14:m>
                  <m:oMath xmlns:m="http://schemas.openxmlformats.org/officeDocument/2006/math">
                    <m:r>
                      <a:rPr lang="en-CA" i="1">
                        <a:latin typeface="Cambria Math" panose="02040503050406030204" pitchFamily="18" charset="0"/>
                      </a:rPr>
                      <m:t>𝐸</m:t>
                    </m:r>
                    <m:r>
                      <a:rPr lang="el-GR"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begChr m:val="["/>
                            <m:endChr m:val="]"/>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CA" i="1">
                                <a:latin typeface="Cambria Math" panose="02040503050406030204" pitchFamily="18" charset="0"/>
                              </a:rPr>
                              <m:t>𝑙𝑜𝑔</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e>
                        </m:d>
                      </m:e>
                    </m:nary>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64818" y="1102093"/>
                <a:ext cx="6969760" cy="3618764"/>
              </a:xfrm>
              <a:blipFill>
                <a:blip r:embed="rId2"/>
                <a:stretch>
                  <a:fillRect l="-182" t="-4545" b="-10839"/>
                </a:stretch>
              </a:blipFill>
            </p:spPr>
            <p:txBody>
              <a:bodyPr/>
              <a:lstStyle/>
              <a:p>
                <a:r>
                  <a:rPr lang="en-US">
                    <a:noFill/>
                  </a:rPr>
                  <a:t> </a:t>
                </a:r>
              </a:p>
            </p:txBody>
          </p:sp>
        </mc:Fallback>
      </mc:AlternateContent>
    </p:spTree>
    <p:extLst>
      <p:ext uri="{BB962C8B-B14F-4D97-AF65-F5344CB8AC3E}">
        <p14:creationId xmlns:p14="http://schemas.microsoft.com/office/powerpoint/2010/main" val="70731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What loss function to use?</a:t>
            </a:r>
            <a:endParaRPr lang="en-US" sz="2400" dirty="0"/>
          </a:p>
        </p:txBody>
      </p:sp>
      <p:pic>
        <p:nvPicPr>
          <p:cNvPr id="6" name="Picture 2" descr="https://cdn-images-1.medium.com/max/1200/1*IhP8BdoUpAbssltq0VBafg.png">
            <a:extLst>
              <a:ext uri="{FF2B5EF4-FFF2-40B4-BE49-F238E27FC236}">
                <a16:creationId xmlns:a16="http://schemas.microsoft.com/office/drawing/2014/main" id="{CA16048F-7EF2-9941-8104-28C62068D5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9416" y="1904552"/>
            <a:ext cx="6597384" cy="16901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E936D7-774E-B449-B9F4-9EB9610CBE59}"/>
              </a:ext>
            </a:extLst>
          </p:cNvPr>
          <p:cNvSpPr txBox="1"/>
          <p:nvPr/>
        </p:nvSpPr>
        <p:spPr>
          <a:xfrm>
            <a:off x="2196930" y="3769846"/>
            <a:ext cx="5075428" cy="523220"/>
          </a:xfrm>
          <a:prstGeom prst="rect">
            <a:avLst/>
          </a:prstGeom>
          <a:noFill/>
        </p:spPr>
        <p:txBody>
          <a:bodyPr wrap="none" rtlCol="0">
            <a:spAutoFit/>
          </a:bodyPr>
          <a:lstStyle/>
          <a:p>
            <a:r>
              <a:rPr lang="en-CA" sz="1400" b="1" dirty="0"/>
              <a:t>Categorical cross entropy</a:t>
            </a:r>
            <a:r>
              <a:rPr lang="en-CA" sz="1400" dirty="0"/>
              <a:t>: one-hot encoded targets [1 0 0 ],</a:t>
            </a:r>
          </a:p>
          <a:p>
            <a:r>
              <a:rPr lang="en-CA" sz="1400" b="1" dirty="0"/>
              <a:t>Sparse categorical cross entropy</a:t>
            </a:r>
            <a:r>
              <a:rPr lang="en-CA" sz="1400" dirty="0"/>
              <a:t>: Integers targets[2 3 4]</a:t>
            </a:r>
            <a:endParaRPr lang="en-US" sz="1400" dirty="0"/>
          </a:p>
        </p:txBody>
      </p:sp>
    </p:spTree>
    <p:extLst>
      <p:ext uri="{BB962C8B-B14F-4D97-AF65-F5344CB8AC3E}">
        <p14:creationId xmlns:p14="http://schemas.microsoft.com/office/powerpoint/2010/main" val="327019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Optimizers</a:t>
            </a:r>
            <a:endParaRPr lang="en-US" sz="2400" dirty="0"/>
          </a:p>
        </p:txBody>
      </p:sp>
      <p:sp>
        <p:nvSpPr>
          <p:cNvPr id="3" name="Content Placeholder 2"/>
          <p:cNvSpPr>
            <a:spLocks noGrp="1"/>
          </p:cNvSpPr>
          <p:nvPr>
            <p:ph idx="1"/>
          </p:nvPr>
        </p:nvSpPr>
        <p:spPr>
          <a:xfrm>
            <a:off x="1664818" y="1102093"/>
            <a:ext cx="6969760" cy="3618764"/>
          </a:xfrm>
        </p:spPr>
        <p:txBody>
          <a:bodyPr>
            <a:normAutofit lnSpcReduction="10000"/>
          </a:bodyPr>
          <a:lstStyle/>
          <a:p>
            <a:r>
              <a:rPr lang="en-CA" b="1" dirty="0"/>
              <a:t>Gradient Descent-</a:t>
            </a:r>
          </a:p>
          <a:p>
            <a:pPr lvl="1"/>
            <a:r>
              <a:rPr lang="en-CA" dirty="0"/>
              <a:t>Stochastic gradient descent</a:t>
            </a:r>
          </a:p>
          <a:p>
            <a:pPr lvl="1"/>
            <a:r>
              <a:rPr lang="en-CA" dirty="0"/>
              <a:t>Mini Batch Gradient Descent</a:t>
            </a:r>
          </a:p>
          <a:p>
            <a:pPr lvl="1"/>
            <a:endParaRPr lang="en-CA" dirty="0"/>
          </a:p>
          <a:p>
            <a:r>
              <a:rPr lang="en-CA" b="1" dirty="0"/>
              <a:t>Optimizing the Gradient Descent-</a:t>
            </a:r>
          </a:p>
          <a:p>
            <a:pPr lvl="1"/>
            <a:r>
              <a:rPr lang="en-CA" dirty="0"/>
              <a:t>Momentum</a:t>
            </a:r>
          </a:p>
          <a:p>
            <a:pPr lvl="1"/>
            <a:r>
              <a:rPr lang="en-CA" dirty="0" err="1"/>
              <a:t>Nesterov</a:t>
            </a:r>
            <a:r>
              <a:rPr lang="en-CA" dirty="0"/>
              <a:t> accelerated gradient</a:t>
            </a:r>
          </a:p>
          <a:p>
            <a:pPr lvl="1"/>
            <a:r>
              <a:rPr lang="en-CA" dirty="0" err="1"/>
              <a:t>Adagrad</a:t>
            </a:r>
            <a:endParaRPr lang="en-CA" dirty="0"/>
          </a:p>
          <a:p>
            <a:pPr lvl="1"/>
            <a:r>
              <a:rPr lang="en-CA" dirty="0" err="1"/>
              <a:t>RMSProp</a:t>
            </a:r>
            <a:endParaRPr lang="en-CA" dirty="0"/>
          </a:p>
          <a:p>
            <a:pPr lvl="1"/>
            <a:r>
              <a:rPr lang="en-CA" dirty="0"/>
              <a:t>Adam</a:t>
            </a:r>
          </a:p>
          <a:p>
            <a:pPr marL="0" indent="0">
              <a:buNone/>
            </a:pPr>
            <a:r>
              <a:rPr lang="en-CA" dirty="0">
                <a:hlinkClick r:id="rId2"/>
              </a:rPr>
              <a:t>https://hackernoon.com/demystifying-different-variants-of-gradient-descent-optimization-algorithm-19ae9ba2e9bc</a:t>
            </a:r>
            <a:endParaRPr lang="en-CA" dirty="0"/>
          </a:p>
          <a:p>
            <a:pPr marL="0" indent="0">
              <a:buNone/>
            </a:pPr>
            <a:r>
              <a:rPr lang="en-CA" dirty="0">
                <a:solidFill>
                  <a:srgbClr val="FF0000"/>
                </a:solidFill>
              </a:rPr>
              <a:t>Adam </a:t>
            </a:r>
            <a:r>
              <a:rPr lang="en-CA" i="1" dirty="0">
                <a:solidFill>
                  <a:srgbClr val="FF0000"/>
                </a:solidFill>
              </a:rPr>
              <a:t>works well in practice and outperforms other Adaptive techniques.</a:t>
            </a:r>
            <a:endParaRPr lang="en-CA" dirty="0">
              <a:solidFill>
                <a:srgbClr val="FF0000"/>
              </a:solidFill>
            </a:endParaRPr>
          </a:p>
          <a:p>
            <a:pPr marL="457200" lvl="1" indent="0">
              <a:buNone/>
            </a:pPr>
            <a:endParaRPr lang="en-CA" b="1" dirty="0"/>
          </a:p>
        </p:txBody>
      </p:sp>
      <p:pic>
        <p:nvPicPr>
          <p:cNvPr id="4" name="Picture 3">
            <a:extLst>
              <a:ext uri="{FF2B5EF4-FFF2-40B4-BE49-F238E27FC236}">
                <a16:creationId xmlns:a16="http://schemas.microsoft.com/office/drawing/2014/main" id="{3F87F96D-29E0-DC4A-B83C-9CD25DB732CD}"/>
              </a:ext>
            </a:extLst>
          </p:cNvPr>
          <p:cNvPicPr>
            <a:picLocks noChangeAspect="1"/>
          </p:cNvPicPr>
          <p:nvPr/>
        </p:nvPicPr>
        <p:blipFill>
          <a:blip r:embed="rId3"/>
          <a:stretch>
            <a:fillRect/>
          </a:stretch>
        </p:blipFill>
        <p:spPr>
          <a:xfrm>
            <a:off x="5446948" y="1102093"/>
            <a:ext cx="3239852" cy="1436285"/>
          </a:xfrm>
          <a:prstGeom prst="rect">
            <a:avLst/>
          </a:prstGeom>
        </p:spPr>
      </p:pic>
    </p:spTree>
    <p:extLst>
      <p:ext uri="{BB962C8B-B14F-4D97-AF65-F5344CB8AC3E}">
        <p14:creationId xmlns:p14="http://schemas.microsoft.com/office/powerpoint/2010/main" val="3681225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Training Basics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a:lnSpc>
                <a:spcPct val="90000"/>
              </a:lnSpc>
            </a:pPr>
            <a:r>
              <a:rPr lang="en-US" altLang="en-US" dirty="0"/>
              <a:t>The most basic method of training a neural network is trial and error. </a:t>
            </a:r>
          </a:p>
          <a:p>
            <a:pPr marL="0" indent="0">
              <a:lnSpc>
                <a:spcPct val="90000"/>
              </a:lnSpc>
              <a:buNone/>
            </a:pPr>
            <a:endParaRPr lang="en-US" altLang="en-US" dirty="0"/>
          </a:p>
          <a:p>
            <a:pPr>
              <a:lnSpc>
                <a:spcPct val="90000"/>
              </a:lnSpc>
            </a:pPr>
            <a:r>
              <a:rPr lang="en-US" altLang="en-US" dirty="0"/>
              <a:t>If the network isn't behaving the way it should, change the weighting of a random link by a random amount. If the accuracy of the network declines, undo the change and make a different one. </a:t>
            </a:r>
          </a:p>
          <a:p>
            <a:pPr marL="0" indent="0">
              <a:lnSpc>
                <a:spcPct val="90000"/>
              </a:lnSpc>
              <a:buNone/>
            </a:pPr>
            <a:endParaRPr lang="en-US" altLang="en-US" dirty="0"/>
          </a:p>
          <a:p>
            <a:pPr>
              <a:lnSpc>
                <a:spcPct val="90000"/>
              </a:lnSpc>
            </a:pPr>
            <a:r>
              <a:rPr lang="en-US" altLang="en-US" dirty="0"/>
              <a:t>It takes time, but the trial and error method does produce results.</a:t>
            </a:r>
          </a:p>
          <a:p>
            <a:pPr marL="0" indent="0">
              <a:buNone/>
            </a:pPr>
            <a:endParaRPr lang="en-US" dirty="0"/>
          </a:p>
        </p:txBody>
      </p:sp>
      <p:grpSp>
        <p:nvGrpSpPr>
          <p:cNvPr id="7" name="Group 6">
            <a:extLst>
              <a:ext uri="{FF2B5EF4-FFF2-40B4-BE49-F238E27FC236}">
                <a16:creationId xmlns:a16="http://schemas.microsoft.com/office/drawing/2014/main" id="{9636D1EC-2D13-7448-9D1D-F4C13DB5109E}"/>
              </a:ext>
            </a:extLst>
          </p:cNvPr>
          <p:cNvGrpSpPr/>
          <p:nvPr/>
        </p:nvGrpSpPr>
        <p:grpSpPr>
          <a:xfrm>
            <a:off x="2105246" y="3373036"/>
            <a:ext cx="6420869" cy="837458"/>
            <a:chOff x="355600" y="1145948"/>
            <a:chExt cx="8213445" cy="1418999"/>
          </a:xfrm>
        </p:grpSpPr>
        <p:sp>
          <p:nvSpPr>
            <p:cNvPr id="8" name="Ορθογώνιο 2">
              <a:extLst>
                <a:ext uri="{FF2B5EF4-FFF2-40B4-BE49-F238E27FC236}">
                  <a16:creationId xmlns:a16="http://schemas.microsoft.com/office/drawing/2014/main" id="{041FB714-BDFF-8244-B9CF-DD94FDC77208}"/>
                </a:ext>
              </a:extLst>
            </p:cNvPr>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dirty="0"/>
                <a:t>Sample labeled data</a:t>
              </a:r>
            </a:p>
            <a:p>
              <a:pPr algn="ctr"/>
              <a:r>
                <a:rPr lang="en-US" sz="1100" dirty="0"/>
                <a:t>(</a:t>
              </a:r>
              <a:r>
                <a:rPr lang="en-US" sz="1200" b="1" dirty="0">
                  <a:solidFill>
                    <a:schemeClr val="bg1"/>
                  </a:solidFill>
                </a:rPr>
                <a:t>batch</a:t>
              </a:r>
              <a:r>
                <a:rPr lang="en-US" sz="1100" dirty="0"/>
                <a:t>)</a:t>
              </a:r>
              <a:endParaRPr lang="el-GR" sz="1100" dirty="0"/>
            </a:p>
          </p:txBody>
        </p:sp>
        <p:sp>
          <p:nvSpPr>
            <p:cNvPr id="9" name="Ορθογώνιο 6">
              <a:extLst>
                <a:ext uri="{FF2B5EF4-FFF2-40B4-BE49-F238E27FC236}">
                  <a16:creationId xmlns:a16="http://schemas.microsoft.com/office/drawing/2014/main" id="{3D247062-5C11-334A-9BF9-3F5187A60F89}"/>
                </a:ext>
              </a:extLst>
            </p:cNvPr>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b="1" dirty="0">
                  <a:solidFill>
                    <a:schemeClr val="bg1"/>
                  </a:solidFill>
                </a:rPr>
                <a:t>Forward</a:t>
              </a:r>
              <a:r>
                <a:rPr lang="en-US" sz="1200" dirty="0">
                  <a:solidFill>
                    <a:schemeClr val="bg1"/>
                  </a:solidFill>
                </a:rPr>
                <a:t> </a:t>
              </a:r>
              <a:r>
                <a:rPr lang="en-US" sz="1100" dirty="0"/>
                <a:t>it through the network, get predictions</a:t>
              </a:r>
              <a:endParaRPr lang="el-GR" sz="1100" dirty="0"/>
            </a:p>
          </p:txBody>
        </p:sp>
        <p:sp>
          <p:nvSpPr>
            <p:cNvPr id="10" name="Ορθογώνιο 7">
              <a:extLst>
                <a:ext uri="{FF2B5EF4-FFF2-40B4-BE49-F238E27FC236}">
                  <a16:creationId xmlns:a16="http://schemas.microsoft.com/office/drawing/2014/main" id="{EC05788C-379F-F74E-B84F-90FE7687DFF4}"/>
                </a:ext>
              </a:extLst>
            </p:cNvPr>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b="1" dirty="0">
                  <a:solidFill>
                    <a:schemeClr val="bg1"/>
                  </a:solidFill>
                </a:rPr>
                <a:t>Back-propagate</a:t>
              </a:r>
              <a:r>
                <a:rPr lang="en-US" sz="1100" dirty="0"/>
                <a:t> the errors</a:t>
              </a:r>
              <a:endParaRPr lang="el-GR" sz="1100" dirty="0"/>
            </a:p>
          </p:txBody>
        </p:sp>
        <p:sp>
          <p:nvSpPr>
            <p:cNvPr id="11" name="Ορθογώνιο 8">
              <a:extLst>
                <a:ext uri="{FF2B5EF4-FFF2-40B4-BE49-F238E27FC236}">
                  <a16:creationId xmlns:a16="http://schemas.microsoft.com/office/drawing/2014/main" id="{1F3908CE-D6F3-8B4F-AA60-345E0274315B}"/>
                </a:ext>
              </a:extLst>
            </p:cNvPr>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b="1" dirty="0"/>
                <a:t>Update</a:t>
              </a:r>
              <a:r>
                <a:rPr lang="en-US" sz="1200" dirty="0"/>
                <a:t> </a:t>
              </a:r>
              <a:r>
                <a:rPr lang="en-US" sz="1100" dirty="0"/>
                <a:t>the network weights</a:t>
              </a:r>
              <a:endParaRPr lang="el-GR" sz="1100" dirty="0"/>
            </a:p>
          </p:txBody>
        </p:sp>
        <p:cxnSp>
          <p:nvCxnSpPr>
            <p:cNvPr id="12" name="Ευθύγραμμο βέλος σύνδεσης 10">
              <a:extLst>
                <a:ext uri="{FF2B5EF4-FFF2-40B4-BE49-F238E27FC236}">
                  <a16:creationId xmlns:a16="http://schemas.microsoft.com/office/drawing/2014/main" id="{64B79EC4-12E3-FB47-9886-7591448ACB20}"/>
                </a:ext>
              </a:extLst>
            </p:cNvPr>
            <p:cNvCxnSpPr>
              <a:stCxn id="8" idx="3"/>
              <a:endCxn id="9"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1">
              <a:extLst>
                <a:ext uri="{FF2B5EF4-FFF2-40B4-BE49-F238E27FC236}">
                  <a16:creationId xmlns:a16="http://schemas.microsoft.com/office/drawing/2014/main" id="{4239A413-C87B-8349-BB40-17798BB7B9A6}"/>
                </a:ext>
              </a:extLst>
            </p:cNvPr>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Ευθύγραμμο βέλος σύνδεσης 12">
              <a:extLst>
                <a:ext uri="{FF2B5EF4-FFF2-40B4-BE49-F238E27FC236}">
                  <a16:creationId xmlns:a16="http://schemas.microsoft.com/office/drawing/2014/main" id="{F3B896C1-5E42-1C42-B981-F9BED2893EB9}"/>
                </a:ext>
              </a:extLst>
            </p:cNvPr>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Γωνιώδης σύνδεση 14">
              <a:extLst>
                <a:ext uri="{FF2B5EF4-FFF2-40B4-BE49-F238E27FC236}">
                  <a16:creationId xmlns:a16="http://schemas.microsoft.com/office/drawing/2014/main" id="{1325DE2E-1CE1-7244-8B17-B6A9F8552F71}"/>
                </a:ext>
              </a:extLst>
            </p:cNvPr>
            <p:cNvCxnSpPr>
              <a:stCxn id="11" idx="2"/>
              <a:endCxn id="8"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2787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Training Basics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altLang="en-US" sz="1800" dirty="0"/>
              <a:t>Searches for weight values that minimize the total error of the network over the set of training examples (training set).</a:t>
            </a:r>
          </a:p>
          <a:p>
            <a:r>
              <a:rPr lang="en-US" altLang="en-US" sz="1800" dirty="0"/>
              <a:t>Process:</a:t>
            </a:r>
          </a:p>
          <a:p>
            <a:pPr lvl="1"/>
            <a:r>
              <a:rPr lang="en-US" altLang="en-US" sz="1500" b="1" dirty="0"/>
              <a:t>Forward pass</a:t>
            </a:r>
            <a:r>
              <a:rPr lang="en-US" altLang="en-US" sz="1500" dirty="0"/>
              <a:t>: in this step the network is activated on one example and the error of (each neuron of) the output layer is computed.</a:t>
            </a:r>
          </a:p>
          <a:p>
            <a:pPr lvl="1"/>
            <a:r>
              <a:rPr lang="en-US" altLang="en-US" sz="1500" b="1" dirty="0"/>
              <a:t>Backward pass</a:t>
            </a:r>
            <a:r>
              <a:rPr lang="en-US" altLang="en-US" sz="1500" dirty="0"/>
              <a:t>: in this step the network error is used for updating the weights.  Starting at the output layer, the error is propagated backwards through the network, layer by layer. This is done by recursively computing the </a:t>
            </a:r>
            <a:r>
              <a:rPr lang="en-US" altLang="en-US" sz="1500" dirty="0">
                <a:sym typeface="Symbol" pitchFamily="18" charset="2"/>
              </a:rPr>
              <a:t>local gradient of each neuron.</a:t>
            </a:r>
          </a:p>
          <a:p>
            <a:pPr marL="0" indent="0">
              <a:buNone/>
            </a:pPr>
            <a:endParaRPr lang="en-US" dirty="0"/>
          </a:p>
        </p:txBody>
      </p:sp>
      <p:grpSp>
        <p:nvGrpSpPr>
          <p:cNvPr id="16" name="Group 15">
            <a:extLst>
              <a:ext uri="{FF2B5EF4-FFF2-40B4-BE49-F238E27FC236}">
                <a16:creationId xmlns:a16="http://schemas.microsoft.com/office/drawing/2014/main" id="{202B23B9-74E9-A644-A741-FEF66C5DE8D7}"/>
              </a:ext>
            </a:extLst>
          </p:cNvPr>
          <p:cNvGrpSpPr/>
          <p:nvPr/>
        </p:nvGrpSpPr>
        <p:grpSpPr>
          <a:xfrm>
            <a:off x="2254102" y="3847241"/>
            <a:ext cx="2725046" cy="1045093"/>
            <a:chOff x="1676400" y="3276600"/>
            <a:chExt cx="4061549" cy="1998663"/>
          </a:xfrm>
        </p:grpSpPr>
        <p:sp>
          <p:nvSpPr>
            <p:cNvPr id="17" name="Oval 8">
              <a:extLst>
                <a:ext uri="{FF2B5EF4-FFF2-40B4-BE49-F238E27FC236}">
                  <a16:creationId xmlns:a16="http://schemas.microsoft.com/office/drawing/2014/main" id="{6BF371A3-C970-CF44-9B60-87DD97F63871}"/>
                </a:ext>
              </a:extLst>
            </p:cNvPr>
            <p:cNvSpPr>
              <a:spLocks noChangeArrowheads="1"/>
            </p:cNvSpPr>
            <p:nvPr/>
          </p:nvSpPr>
          <p:spPr bwMode="auto">
            <a:xfrm>
              <a:off x="2209800" y="32766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8" name="Oval 9">
              <a:extLst>
                <a:ext uri="{FF2B5EF4-FFF2-40B4-BE49-F238E27FC236}">
                  <a16:creationId xmlns:a16="http://schemas.microsoft.com/office/drawing/2014/main" id="{1EC53316-8E73-2342-BD03-3672016D4D23}"/>
                </a:ext>
              </a:extLst>
            </p:cNvPr>
            <p:cNvSpPr>
              <a:spLocks noChangeArrowheads="1"/>
            </p:cNvSpPr>
            <p:nvPr/>
          </p:nvSpPr>
          <p:spPr bwMode="auto">
            <a:xfrm>
              <a:off x="2209800" y="41148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9" name="Oval 10">
              <a:extLst>
                <a:ext uri="{FF2B5EF4-FFF2-40B4-BE49-F238E27FC236}">
                  <a16:creationId xmlns:a16="http://schemas.microsoft.com/office/drawing/2014/main" id="{C0986B52-C140-6C4F-8F56-5EB983590EFB}"/>
                </a:ext>
              </a:extLst>
            </p:cNvPr>
            <p:cNvSpPr>
              <a:spLocks noChangeArrowheads="1"/>
            </p:cNvSpPr>
            <p:nvPr/>
          </p:nvSpPr>
          <p:spPr bwMode="auto">
            <a:xfrm>
              <a:off x="2209800" y="48006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0" name="Oval 11">
              <a:extLst>
                <a:ext uri="{FF2B5EF4-FFF2-40B4-BE49-F238E27FC236}">
                  <a16:creationId xmlns:a16="http://schemas.microsoft.com/office/drawing/2014/main" id="{D87BAA31-9243-CE40-AAC8-DC05765B47FA}"/>
                </a:ext>
              </a:extLst>
            </p:cNvPr>
            <p:cNvSpPr>
              <a:spLocks noChangeArrowheads="1"/>
            </p:cNvSpPr>
            <p:nvPr/>
          </p:nvSpPr>
          <p:spPr bwMode="auto">
            <a:xfrm>
              <a:off x="3962400" y="39624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1" name="Line 12">
              <a:extLst>
                <a:ext uri="{FF2B5EF4-FFF2-40B4-BE49-F238E27FC236}">
                  <a16:creationId xmlns:a16="http://schemas.microsoft.com/office/drawing/2014/main" id="{FFA392BE-DF53-1144-B46A-5E7D659BC749}"/>
                </a:ext>
              </a:extLst>
            </p:cNvPr>
            <p:cNvSpPr>
              <a:spLocks noChangeShapeType="1"/>
            </p:cNvSpPr>
            <p:nvPr/>
          </p:nvSpPr>
          <p:spPr bwMode="auto">
            <a:xfrm>
              <a:off x="1752600" y="33528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2" name="Line 13">
              <a:extLst>
                <a:ext uri="{FF2B5EF4-FFF2-40B4-BE49-F238E27FC236}">
                  <a16:creationId xmlns:a16="http://schemas.microsoft.com/office/drawing/2014/main" id="{9E6FBEEE-FD5B-F542-A3E0-30345C56E75F}"/>
                </a:ext>
              </a:extLst>
            </p:cNvPr>
            <p:cNvSpPr>
              <a:spLocks noChangeShapeType="1"/>
            </p:cNvSpPr>
            <p:nvPr/>
          </p:nvSpPr>
          <p:spPr bwMode="auto">
            <a:xfrm>
              <a:off x="1752600" y="41910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3" name="Line 14">
              <a:extLst>
                <a:ext uri="{FF2B5EF4-FFF2-40B4-BE49-F238E27FC236}">
                  <a16:creationId xmlns:a16="http://schemas.microsoft.com/office/drawing/2014/main" id="{7E95C85F-E190-F645-8F0A-D6B8847869C8}"/>
                </a:ext>
              </a:extLst>
            </p:cNvPr>
            <p:cNvSpPr>
              <a:spLocks noChangeShapeType="1"/>
            </p:cNvSpPr>
            <p:nvPr/>
          </p:nvSpPr>
          <p:spPr bwMode="auto">
            <a:xfrm>
              <a:off x="1752600" y="48768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4" name="Line 15">
              <a:extLst>
                <a:ext uri="{FF2B5EF4-FFF2-40B4-BE49-F238E27FC236}">
                  <a16:creationId xmlns:a16="http://schemas.microsoft.com/office/drawing/2014/main" id="{E3B4C762-F3EE-DD4A-BC96-CB25B0183A74}"/>
                </a:ext>
              </a:extLst>
            </p:cNvPr>
            <p:cNvSpPr>
              <a:spLocks noChangeShapeType="1"/>
            </p:cNvSpPr>
            <p:nvPr/>
          </p:nvSpPr>
          <p:spPr bwMode="auto">
            <a:xfrm>
              <a:off x="2590800" y="3352800"/>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5" name="Line 16">
              <a:extLst>
                <a:ext uri="{FF2B5EF4-FFF2-40B4-BE49-F238E27FC236}">
                  <a16:creationId xmlns:a16="http://schemas.microsoft.com/office/drawing/2014/main" id="{280BEAD9-8D01-6248-8635-224745D27D62}"/>
                </a:ext>
              </a:extLst>
            </p:cNvPr>
            <p:cNvSpPr>
              <a:spLocks noChangeShapeType="1"/>
            </p:cNvSpPr>
            <p:nvPr/>
          </p:nvSpPr>
          <p:spPr bwMode="auto">
            <a:xfrm>
              <a:off x="2514600" y="4876800"/>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cxnSp>
          <p:nvCxnSpPr>
            <p:cNvPr id="26" name="AutoShape 17">
              <a:extLst>
                <a:ext uri="{FF2B5EF4-FFF2-40B4-BE49-F238E27FC236}">
                  <a16:creationId xmlns:a16="http://schemas.microsoft.com/office/drawing/2014/main" id="{893788BB-B707-D449-BA26-F96C9C272468}"/>
                </a:ext>
              </a:extLst>
            </p:cNvPr>
            <p:cNvCxnSpPr>
              <a:cxnSpLocks noChangeShapeType="1"/>
              <a:stCxn id="25" idx="1"/>
              <a:endCxn id="20" idx="3"/>
            </p:cNvCxnSpPr>
            <p:nvPr/>
          </p:nvCxnSpPr>
          <p:spPr bwMode="auto">
            <a:xfrm flipV="1">
              <a:off x="3314700" y="4367213"/>
              <a:ext cx="701675" cy="525462"/>
            </a:xfrm>
            <a:prstGeom prst="straightConnector1">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Line 18">
              <a:extLst>
                <a:ext uri="{FF2B5EF4-FFF2-40B4-BE49-F238E27FC236}">
                  <a16:creationId xmlns:a16="http://schemas.microsoft.com/office/drawing/2014/main" id="{913F4F56-4499-8C40-947B-7ADE73D8590F}"/>
                </a:ext>
              </a:extLst>
            </p:cNvPr>
            <p:cNvSpPr>
              <a:spLocks noChangeShapeType="1"/>
            </p:cNvSpPr>
            <p:nvPr/>
          </p:nvSpPr>
          <p:spPr bwMode="auto">
            <a:xfrm flipH="1">
              <a:off x="4343400" y="41910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8" name="Line 19">
              <a:extLst>
                <a:ext uri="{FF2B5EF4-FFF2-40B4-BE49-F238E27FC236}">
                  <a16:creationId xmlns:a16="http://schemas.microsoft.com/office/drawing/2014/main" id="{E82757F0-0CB3-D749-870A-0DB1784F089C}"/>
                </a:ext>
              </a:extLst>
            </p:cNvPr>
            <p:cNvSpPr>
              <a:spLocks noChangeShapeType="1"/>
            </p:cNvSpPr>
            <p:nvPr/>
          </p:nvSpPr>
          <p:spPr bwMode="auto">
            <a:xfrm flipH="1">
              <a:off x="1676400" y="34290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9" name="Line 20">
              <a:extLst>
                <a:ext uri="{FF2B5EF4-FFF2-40B4-BE49-F238E27FC236}">
                  <a16:creationId xmlns:a16="http://schemas.microsoft.com/office/drawing/2014/main" id="{D4A5750D-CCE6-9F42-8E41-30DDAD8D8F39}"/>
                </a:ext>
              </a:extLst>
            </p:cNvPr>
            <p:cNvSpPr>
              <a:spLocks noChangeShapeType="1"/>
            </p:cNvSpPr>
            <p:nvPr/>
          </p:nvSpPr>
          <p:spPr bwMode="auto">
            <a:xfrm flipH="1">
              <a:off x="1676400" y="43434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0" name="Line 21">
              <a:extLst>
                <a:ext uri="{FF2B5EF4-FFF2-40B4-BE49-F238E27FC236}">
                  <a16:creationId xmlns:a16="http://schemas.microsoft.com/office/drawing/2014/main" id="{3BC57F75-D37B-9347-B6E7-0C0E4C7DE725}"/>
                </a:ext>
              </a:extLst>
            </p:cNvPr>
            <p:cNvSpPr>
              <a:spLocks noChangeShapeType="1"/>
            </p:cNvSpPr>
            <p:nvPr/>
          </p:nvSpPr>
          <p:spPr bwMode="auto">
            <a:xfrm flipH="1">
              <a:off x="1676400" y="50292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1" name="Line 22">
              <a:extLst>
                <a:ext uri="{FF2B5EF4-FFF2-40B4-BE49-F238E27FC236}">
                  <a16:creationId xmlns:a16="http://schemas.microsoft.com/office/drawing/2014/main" id="{76A491E8-8140-D24E-8F33-53BA17BF9BFC}"/>
                </a:ext>
              </a:extLst>
            </p:cNvPr>
            <p:cNvSpPr>
              <a:spLocks noChangeShapeType="1"/>
            </p:cNvSpPr>
            <p:nvPr/>
          </p:nvSpPr>
          <p:spPr bwMode="auto">
            <a:xfrm flipH="1">
              <a:off x="3276600" y="4419600"/>
              <a:ext cx="654050" cy="631825"/>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2" name="Line 23">
              <a:extLst>
                <a:ext uri="{FF2B5EF4-FFF2-40B4-BE49-F238E27FC236}">
                  <a16:creationId xmlns:a16="http://schemas.microsoft.com/office/drawing/2014/main" id="{D7F1E323-2AF8-1945-9387-E11BFCA4EE13}"/>
                </a:ext>
              </a:extLst>
            </p:cNvPr>
            <p:cNvSpPr>
              <a:spLocks noChangeShapeType="1"/>
            </p:cNvSpPr>
            <p:nvPr/>
          </p:nvSpPr>
          <p:spPr bwMode="auto">
            <a:xfrm flipH="1">
              <a:off x="2514600" y="4267200"/>
              <a:ext cx="1381125"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3" name="Line 24">
              <a:extLst>
                <a:ext uri="{FF2B5EF4-FFF2-40B4-BE49-F238E27FC236}">
                  <a16:creationId xmlns:a16="http://schemas.microsoft.com/office/drawing/2014/main" id="{5718CA4F-A59E-C144-8C8C-E9D56129240E}"/>
                </a:ext>
              </a:extLst>
            </p:cNvPr>
            <p:cNvSpPr>
              <a:spLocks noChangeShapeType="1"/>
            </p:cNvSpPr>
            <p:nvPr/>
          </p:nvSpPr>
          <p:spPr bwMode="auto">
            <a:xfrm>
              <a:off x="2590800" y="4114800"/>
              <a:ext cx="1381125"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4" name="Line 25">
              <a:extLst>
                <a:ext uri="{FF2B5EF4-FFF2-40B4-BE49-F238E27FC236}">
                  <a16:creationId xmlns:a16="http://schemas.microsoft.com/office/drawing/2014/main" id="{CF3A87E6-A3D3-B748-A4E6-BCB9F196D217}"/>
                </a:ext>
              </a:extLst>
            </p:cNvPr>
            <p:cNvSpPr>
              <a:spLocks noChangeShapeType="1"/>
            </p:cNvSpPr>
            <p:nvPr/>
          </p:nvSpPr>
          <p:spPr bwMode="auto">
            <a:xfrm flipH="1">
              <a:off x="2514600" y="5029200"/>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5" name="Line 26">
              <a:extLst>
                <a:ext uri="{FF2B5EF4-FFF2-40B4-BE49-F238E27FC236}">
                  <a16:creationId xmlns:a16="http://schemas.microsoft.com/office/drawing/2014/main" id="{A81C5AEB-87B0-094F-BF2B-9B9A170BFA4D}"/>
                </a:ext>
              </a:extLst>
            </p:cNvPr>
            <p:cNvSpPr>
              <a:spLocks noChangeShapeType="1"/>
            </p:cNvSpPr>
            <p:nvPr/>
          </p:nvSpPr>
          <p:spPr bwMode="auto">
            <a:xfrm>
              <a:off x="3429000" y="3352800"/>
              <a:ext cx="727075" cy="631825"/>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6" name="Line 27">
              <a:extLst>
                <a:ext uri="{FF2B5EF4-FFF2-40B4-BE49-F238E27FC236}">
                  <a16:creationId xmlns:a16="http://schemas.microsoft.com/office/drawing/2014/main" id="{48543607-CC60-0F42-8E2F-19B6B0BFD2CA}"/>
                </a:ext>
              </a:extLst>
            </p:cNvPr>
            <p:cNvSpPr>
              <a:spLocks noChangeShapeType="1"/>
            </p:cNvSpPr>
            <p:nvPr/>
          </p:nvSpPr>
          <p:spPr bwMode="auto">
            <a:xfrm flipH="1" flipV="1">
              <a:off x="3352800" y="3429000"/>
              <a:ext cx="654050" cy="554038"/>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7" name="Line 28">
              <a:extLst>
                <a:ext uri="{FF2B5EF4-FFF2-40B4-BE49-F238E27FC236}">
                  <a16:creationId xmlns:a16="http://schemas.microsoft.com/office/drawing/2014/main" id="{B2A7CC3B-F2F6-814C-9742-CB5026084084}"/>
                </a:ext>
              </a:extLst>
            </p:cNvPr>
            <p:cNvSpPr>
              <a:spLocks noChangeShapeType="1"/>
            </p:cNvSpPr>
            <p:nvPr/>
          </p:nvSpPr>
          <p:spPr bwMode="auto">
            <a:xfrm flipH="1">
              <a:off x="2590800" y="3429000"/>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8" name="Line 29">
              <a:extLst>
                <a:ext uri="{FF2B5EF4-FFF2-40B4-BE49-F238E27FC236}">
                  <a16:creationId xmlns:a16="http://schemas.microsoft.com/office/drawing/2014/main" id="{A7DA4DB0-068A-EA40-A8DD-629FA58E2A6F}"/>
                </a:ext>
              </a:extLst>
            </p:cNvPr>
            <p:cNvSpPr>
              <a:spLocks noChangeShapeType="1"/>
            </p:cNvSpPr>
            <p:nvPr/>
          </p:nvSpPr>
          <p:spPr bwMode="auto">
            <a:xfrm>
              <a:off x="4343400" y="40386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9" name="Line 30">
              <a:extLst>
                <a:ext uri="{FF2B5EF4-FFF2-40B4-BE49-F238E27FC236}">
                  <a16:creationId xmlns:a16="http://schemas.microsoft.com/office/drawing/2014/main" id="{F95830A5-7CCB-9340-BBA1-BDDFEB2E7BB5}"/>
                </a:ext>
              </a:extLst>
            </p:cNvPr>
            <p:cNvSpPr>
              <a:spLocks noChangeShapeType="1"/>
            </p:cNvSpPr>
            <p:nvPr/>
          </p:nvSpPr>
          <p:spPr bwMode="auto">
            <a:xfrm>
              <a:off x="5228362" y="3721389"/>
              <a:ext cx="509587"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dirty="0"/>
            </a:p>
          </p:txBody>
        </p:sp>
        <p:sp>
          <p:nvSpPr>
            <p:cNvPr id="40" name="Line 33">
              <a:extLst>
                <a:ext uri="{FF2B5EF4-FFF2-40B4-BE49-F238E27FC236}">
                  <a16:creationId xmlns:a16="http://schemas.microsoft.com/office/drawing/2014/main" id="{F902C0EE-A0CB-7741-AB03-0E1CD7BA792E}"/>
                </a:ext>
              </a:extLst>
            </p:cNvPr>
            <p:cNvSpPr>
              <a:spLocks noChangeShapeType="1"/>
            </p:cNvSpPr>
            <p:nvPr/>
          </p:nvSpPr>
          <p:spPr bwMode="auto">
            <a:xfrm flipH="1">
              <a:off x="5207725" y="4513695"/>
              <a:ext cx="509587"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sp>
        <p:nvSpPr>
          <p:cNvPr id="41" name="Text Box 31">
            <a:extLst>
              <a:ext uri="{FF2B5EF4-FFF2-40B4-BE49-F238E27FC236}">
                <a16:creationId xmlns:a16="http://schemas.microsoft.com/office/drawing/2014/main" id="{757524B3-6872-AA41-9CFB-F72380CBC9E6}"/>
              </a:ext>
            </a:extLst>
          </p:cNvPr>
          <p:cNvSpPr txBox="1">
            <a:spLocks noChangeArrowheads="1"/>
          </p:cNvSpPr>
          <p:nvPr/>
        </p:nvSpPr>
        <p:spPr bwMode="auto">
          <a:xfrm>
            <a:off x="5092883" y="3809904"/>
            <a:ext cx="26908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i="1" dirty="0">
                <a:solidFill>
                  <a:srgbClr val="009900"/>
                </a:solidFill>
              </a:rPr>
              <a:t>Network activation</a:t>
            </a:r>
          </a:p>
          <a:p>
            <a:r>
              <a:rPr lang="en-US" altLang="en-US" sz="1400" i="1" dirty="0">
                <a:solidFill>
                  <a:srgbClr val="009900"/>
                </a:solidFill>
              </a:rPr>
              <a:t>Forward Step</a:t>
            </a:r>
            <a:endParaRPr lang="en-US" altLang="en-US" sz="1400" dirty="0"/>
          </a:p>
        </p:txBody>
      </p:sp>
      <p:sp>
        <p:nvSpPr>
          <p:cNvPr id="42" name="Text Box 32">
            <a:extLst>
              <a:ext uri="{FF2B5EF4-FFF2-40B4-BE49-F238E27FC236}">
                <a16:creationId xmlns:a16="http://schemas.microsoft.com/office/drawing/2014/main" id="{3E5F1F9C-6F02-5B44-AEC2-D45F4E117C0C}"/>
              </a:ext>
            </a:extLst>
          </p:cNvPr>
          <p:cNvSpPr txBox="1">
            <a:spLocks noChangeArrowheads="1"/>
          </p:cNvSpPr>
          <p:nvPr/>
        </p:nvSpPr>
        <p:spPr bwMode="auto">
          <a:xfrm>
            <a:off x="5061406" y="4332071"/>
            <a:ext cx="24717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i="1" dirty="0">
                <a:solidFill>
                  <a:schemeClr val="tx2"/>
                </a:solidFill>
              </a:rPr>
              <a:t>Error propagation</a:t>
            </a:r>
          </a:p>
          <a:p>
            <a:r>
              <a:rPr lang="en-US" altLang="en-US" sz="1400" i="1" dirty="0">
                <a:solidFill>
                  <a:schemeClr val="tx2"/>
                </a:solidFill>
              </a:rPr>
              <a:t>Backward Step</a:t>
            </a:r>
            <a:endParaRPr lang="en-US" altLang="en-US" sz="140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D1D29A-F93E-994E-9AF3-0FAF7EAA1B79}"/>
                  </a:ext>
                </a:extLst>
              </p:cNvPr>
              <p:cNvSpPr txBox="1"/>
              <p:nvPr/>
            </p:nvSpPr>
            <p:spPr>
              <a:xfrm>
                <a:off x="6892927" y="4047502"/>
                <a:ext cx="169937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𝑊</m:t>
                      </m:r>
                      <m:r>
                        <a:rPr lang="en-CA" b="0" i="1" smtClean="0">
                          <a:latin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𝑊</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𝜂</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𝐸</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𝑊</m:t>
                          </m:r>
                        </m:den>
                      </m:f>
                    </m:oMath>
                  </m:oMathPara>
                </a14:m>
                <a:endParaRPr lang="en-CA" dirty="0"/>
              </a:p>
            </p:txBody>
          </p:sp>
        </mc:Choice>
        <mc:Fallback xmlns="">
          <p:sp>
            <p:nvSpPr>
              <p:cNvPr id="43" name="TextBox 42">
                <a:extLst>
                  <a:ext uri="{FF2B5EF4-FFF2-40B4-BE49-F238E27FC236}">
                    <a16:creationId xmlns:a16="http://schemas.microsoft.com/office/drawing/2014/main" id="{54D1D29A-F93E-994E-9AF3-0FAF7EAA1B79}"/>
                  </a:ext>
                </a:extLst>
              </p:cNvPr>
              <p:cNvSpPr txBox="1">
                <a:spLocks noRot="1" noChangeAspect="1" noMove="1" noResize="1" noEditPoints="1" noAdjustHandles="1" noChangeArrowheads="1" noChangeShapeType="1" noTextEdit="1"/>
              </p:cNvSpPr>
              <p:nvPr/>
            </p:nvSpPr>
            <p:spPr>
              <a:xfrm>
                <a:off x="6892927" y="4047502"/>
                <a:ext cx="1699376" cy="525913"/>
              </a:xfrm>
              <a:prstGeom prst="rect">
                <a:avLst/>
              </a:prstGeom>
              <a:blipFill>
                <a:blip r:embed="rId2"/>
                <a:stretch>
                  <a:fillRect l="-1481" t="-2381" r="-1481" b="-14286"/>
                </a:stretch>
              </a:blipFill>
            </p:spPr>
            <p:txBody>
              <a:bodyPr/>
              <a:lstStyle/>
              <a:p>
                <a:r>
                  <a:rPr lang="en-US">
                    <a:noFill/>
                  </a:rPr>
                  <a:t> </a:t>
                </a:r>
              </a:p>
            </p:txBody>
          </p:sp>
        </mc:Fallback>
      </mc:AlternateContent>
    </p:spTree>
    <p:extLst>
      <p:ext uri="{BB962C8B-B14F-4D97-AF65-F5344CB8AC3E}">
        <p14:creationId xmlns:p14="http://schemas.microsoft.com/office/powerpoint/2010/main" val="2066436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Gradient Descent</a:t>
            </a:r>
          </a:p>
        </p:txBody>
      </p:sp>
      <p:pic>
        <p:nvPicPr>
          <p:cNvPr id="44" name="Εικόνα 16">
            <a:extLst>
              <a:ext uri="{FF2B5EF4-FFF2-40B4-BE49-F238E27FC236}">
                <a16:creationId xmlns:a16="http://schemas.microsoft.com/office/drawing/2014/main" id="{E43376E5-B6D9-9440-A262-49FE0CED72DE}"/>
              </a:ext>
            </a:extLst>
          </p:cNvPr>
          <p:cNvPicPr>
            <a:picLocks noChangeAspect="1"/>
          </p:cNvPicPr>
          <p:nvPr/>
        </p:nvPicPr>
        <p:blipFill>
          <a:blip r:embed="rId2"/>
          <a:stretch>
            <a:fillRect/>
          </a:stretch>
        </p:blipFill>
        <p:spPr>
          <a:xfrm>
            <a:off x="2516109" y="1509795"/>
            <a:ext cx="4736027" cy="1830128"/>
          </a:xfrm>
          <a:prstGeom prst="rect">
            <a:avLst/>
          </a:prstGeom>
        </p:spPr>
      </p:pic>
    </p:spTree>
    <p:extLst>
      <p:ext uri="{BB962C8B-B14F-4D97-AF65-F5344CB8AC3E}">
        <p14:creationId xmlns:p14="http://schemas.microsoft.com/office/powerpoint/2010/main" val="2682678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Demo</a:t>
            </a:r>
            <a:endParaRPr lang="en-US" sz="2400" dirty="0"/>
          </a:p>
        </p:txBody>
      </p:sp>
      <p:pic>
        <p:nvPicPr>
          <p:cNvPr id="4" name="Content Placeholder 4">
            <a:extLst>
              <a:ext uri="{FF2B5EF4-FFF2-40B4-BE49-F238E27FC236}">
                <a16:creationId xmlns:a16="http://schemas.microsoft.com/office/drawing/2014/main" id="{F51C0F31-B36A-7044-9B5D-A6CC3AE04BE7}"/>
              </a:ext>
            </a:extLst>
          </p:cNvPr>
          <p:cNvPicPr>
            <a:picLocks noGrp="1" noChangeAspect="1"/>
          </p:cNvPicPr>
          <p:nvPr>
            <p:ph idx="1"/>
          </p:nvPr>
        </p:nvPicPr>
        <p:blipFill>
          <a:blip r:embed="rId2"/>
          <a:stretch>
            <a:fillRect/>
          </a:stretch>
        </p:blipFill>
        <p:spPr>
          <a:xfrm>
            <a:off x="2246136" y="871842"/>
            <a:ext cx="6440664" cy="3242957"/>
          </a:xfrm>
          <a:prstGeom prst="rect">
            <a:avLst/>
          </a:prstGeom>
        </p:spPr>
      </p:pic>
      <p:sp>
        <p:nvSpPr>
          <p:cNvPr id="5" name="Rectangle 4">
            <a:extLst>
              <a:ext uri="{FF2B5EF4-FFF2-40B4-BE49-F238E27FC236}">
                <a16:creationId xmlns:a16="http://schemas.microsoft.com/office/drawing/2014/main" id="{EBAD0207-F0F4-7E41-B2FC-038EC00497E2}"/>
              </a:ext>
            </a:extLst>
          </p:cNvPr>
          <p:cNvSpPr/>
          <p:nvPr/>
        </p:nvSpPr>
        <p:spPr>
          <a:xfrm>
            <a:off x="3378311" y="4361781"/>
            <a:ext cx="3647217" cy="369332"/>
          </a:xfrm>
          <a:prstGeom prst="rect">
            <a:avLst/>
          </a:prstGeom>
        </p:spPr>
        <p:txBody>
          <a:bodyPr wrap="none">
            <a:spAutoFit/>
          </a:bodyPr>
          <a:lstStyle/>
          <a:p>
            <a:r>
              <a:rPr lang="en-CA" dirty="0">
                <a:hlinkClick r:id="rId3"/>
              </a:rPr>
              <a:t>https://playground.tensorflow.org/</a:t>
            </a:r>
            <a:r>
              <a:rPr lang="en-CA" dirty="0"/>
              <a:t> </a:t>
            </a:r>
          </a:p>
        </p:txBody>
      </p:sp>
    </p:spTree>
    <p:extLst>
      <p:ext uri="{BB962C8B-B14F-4D97-AF65-F5344CB8AC3E}">
        <p14:creationId xmlns:p14="http://schemas.microsoft.com/office/powerpoint/2010/main" val="26155925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err="1"/>
              <a:t>Keras</a:t>
            </a:r>
            <a:r>
              <a:rPr lang="en-CA" sz="2400" dirty="0"/>
              <a:t> : </a:t>
            </a:r>
            <a:r>
              <a:rPr lang="en-US" sz="2400" dirty="0"/>
              <a:t>Deep neural network library </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dirty="0" err="1"/>
              <a:t>Keras</a:t>
            </a:r>
            <a:r>
              <a:rPr lang="en-US" dirty="0"/>
              <a:t> is a high-level neural networks API, written in Python and capable of running on top of </a:t>
            </a:r>
            <a:r>
              <a:rPr lang="en-US" dirty="0">
                <a:hlinkClick r:id="rId2"/>
              </a:rPr>
              <a:t>TensorFlow</a:t>
            </a:r>
            <a:r>
              <a:rPr lang="en-US" dirty="0"/>
              <a:t>, </a:t>
            </a:r>
            <a:r>
              <a:rPr lang="en-US" dirty="0">
                <a:hlinkClick r:id="rId3"/>
              </a:rPr>
              <a:t>CNTK</a:t>
            </a:r>
            <a:r>
              <a:rPr lang="en-US" dirty="0"/>
              <a:t>, or </a:t>
            </a:r>
            <a:r>
              <a:rPr lang="en-US" dirty="0">
                <a:hlinkClick r:id="rId4"/>
              </a:rPr>
              <a:t>Theano</a:t>
            </a:r>
            <a:r>
              <a:rPr lang="en-US" dirty="0"/>
              <a:t>. It was developed with a focus on enabling fast experimentation. </a:t>
            </a:r>
            <a:r>
              <a:rPr lang="en-US" i="1" dirty="0"/>
              <a:t>Being able to go from idea to result with the least possible delay is key to doing good research.</a:t>
            </a:r>
            <a:endParaRPr lang="en-US" dirty="0"/>
          </a:p>
          <a:p>
            <a:r>
              <a:rPr lang="en-US" dirty="0"/>
              <a:t>Use </a:t>
            </a:r>
            <a:r>
              <a:rPr lang="en-US" dirty="0" err="1"/>
              <a:t>Keras</a:t>
            </a:r>
            <a:r>
              <a:rPr lang="en-US" dirty="0"/>
              <a:t> if you need a deep learning library that:</a:t>
            </a:r>
          </a:p>
          <a:p>
            <a:pPr lvl="1"/>
            <a:r>
              <a:rPr lang="en-US" dirty="0"/>
              <a:t>Allows for easy and fast prototyping (through user friendliness, modularity, and extensibility).</a:t>
            </a:r>
          </a:p>
          <a:p>
            <a:pPr lvl="1"/>
            <a:r>
              <a:rPr lang="en-US" dirty="0"/>
              <a:t>Supports both convolutional networks and recurrent networks, as well as combinations of the two.</a:t>
            </a:r>
          </a:p>
          <a:p>
            <a:pPr lvl="1"/>
            <a:r>
              <a:rPr lang="en-US" dirty="0"/>
              <a:t>Runs seamlessly on CPU and GPU.</a:t>
            </a:r>
          </a:p>
          <a:p>
            <a:r>
              <a:rPr lang="en-US" dirty="0"/>
              <a:t>Read the documentation at </a:t>
            </a:r>
            <a:r>
              <a:rPr lang="en-US" dirty="0">
                <a:hlinkClick r:id="rId5"/>
              </a:rPr>
              <a:t>Keras.io</a:t>
            </a:r>
            <a:r>
              <a:rPr lang="en-US" dirty="0"/>
              <a:t>.</a:t>
            </a:r>
          </a:p>
          <a:p>
            <a:endParaRPr lang="en-US" dirty="0"/>
          </a:p>
        </p:txBody>
      </p:sp>
    </p:spTree>
    <p:extLst>
      <p:ext uri="{BB962C8B-B14F-4D97-AF65-F5344CB8AC3E}">
        <p14:creationId xmlns:p14="http://schemas.microsoft.com/office/powerpoint/2010/main" val="1486795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err="1"/>
              <a:t>Keras</a:t>
            </a:r>
            <a:r>
              <a:rPr lang="en-CA" sz="2400" dirty="0"/>
              <a:t> workflow</a:t>
            </a:r>
            <a:endParaRPr lang="en-US" sz="2400" dirty="0"/>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dirty="0"/>
              <a:t>Prepare input data (Image, video, text, column data,  ..)</a:t>
            </a:r>
          </a:p>
          <a:p>
            <a:r>
              <a:rPr lang="en-US" dirty="0"/>
              <a:t>Define the neural network architecture (sequential/functional)</a:t>
            </a:r>
          </a:p>
          <a:p>
            <a:r>
              <a:rPr lang="en-US" dirty="0"/>
              <a:t>Select the optimizer</a:t>
            </a:r>
          </a:p>
          <a:p>
            <a:r>
              <a:rPr lang="en-US" dirty="0"/>
              <a:t>Select the loss function </a:t>
            </a:r>
          </a:p>
          <a:p>
            <a:r>
              <a:rPr lang="en-US" dirty="0"/>
              <a:t>Select the appropriate evaluation metric for the given problem</a:t>
            </a:r>
          </a:p>
          <a:p>
            <a:r>
              <a:rPr lang="en-US" dirty="0"/>
              <a:t>Train and evaluate </a:t>
            </a:r>
            <a:endParaRPr lang="en-CA" dirty="0"/>
          </a:p>
        </p:txBody>
      </p:sp>
    </p:spTree>
    <p:extLst>
      <p:ext uri="{BB962C8B-B14F-4D97-AF65-F5344CB8AC3E}">
        <p14:creationId xmlns:p14="http://schemas.microsoft.com/office/powerpoint/2010/main" val="1387242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Neuron</a:t>
            </a:r>
          </a:p>
        </p:txBody>
      </p:sp>
      <p:sp>
        <p:nvSpPr>
          <p:cNvPr id="3" name="Content Placeholder 2"/>
          <p:cNvSpPr>
            <a:spLocks noGrp="1"/>
          </p:cNvSpPr>
          <p:nvPr>
            <p:ph idx="1"/>
          </p:nvPr>
        </p:nvSpPr>
        <p:spPr/>
        <p:txBody>
          <a:bodyPr>
            <a:normAutofit fontScale="92500" lnSpcReduction="10000"/>
          </a:bodyPr>
          <a:lstStyle/>
          <a:p>
            <a:r>
              <a:rPr lang="en-US" dirty="0"/>
              <a:t>The brain consists of a large number (approximately 10</a:t>
            </a:r>
            <a:r>
              <a:rPr lang="en-US" baseline="30000" dirty="0"/>
              <a:t>11</a:t>
            </a:r>
            <a:r>
              <a:rPr lang="en-US" dirty="0"/>
              <a:t>) of highly connected elements (approximately 10</a:t>
            </a:r>
            <a:r>
              <a:rPr lang="en-US" baseline="30000" dirty="0"/>
              <a:t>4</a:t>
            </a:r>
            <a:r>
              <a:rPr lang="en-US" dirty="0"/>
              <a:t> connections per element) called neurons.</a:t>
            </a:r>
          </a:p>
          <a:p>
            <a:endParaRPr lang="en-US" dirty="0"/>
          </a:p>
          <a:p>
            <a:endParaRPr lang="en-US" dirty="0"/>
          </a:p>
          <a:p>
            <a:endParaRPr lang="en-US" dirty="0"/>
          </a:p>
          <a:p>
            <a:endParaRPr lang="en-US" dirty="0"/>
          </a:p>
          <a:p>
            <a:endParaRPr lang="en-US" dirty="0"/>
          </a:p>
          <a:p>
            <a:r>
              <a:rPr lang="en-US" sz="1400" dirty="0"/>
              <a:t>Each neuron receives input from </a:t>
            </a:r>
          </a:p>
          <a:p>
            <a:pPr marL="0" indent="0">
              <a:buNone/>
            </a:pPr>
            <a:r>
              <a:rPr lang="en-US" sz="1400" dirty="0"/>
              <a:t>       many other neurons,</a:t>
            </a:r>
          </a:p>
          <a:p>
            <a:pPr marL="285750" indent="-285750">
              <a:buFont typeface="Arial" panose="020B0604020202020204" pitchFamily="34" charset="0"/>
              <a:buChar char="•"/>
            </a:pPr>
            <a:r>
              <a:rPr lang="en-US" sz="1400" dirty="0"/>
              <a:t> changes its internal state (activation) </a:t>
            </a:r>
          </a:p>
          <a:p>
            <a:pPr marL="0" indent="0">
              <a:buNone/>
            </a:pPr>
            <a:r>
              <a:rPr lang="en-US" sz="1400" dirty="0"/>
              <a:t>       based on the current input,</a:t>
            </a:r>
          </a:p>
          <a:p>
            <a:pPr marL="285750" indent="-285750">
              <a:buFont typeface="Arial" panose="020B0604020202020204" pitchFamily="34" charset="0"/>
              <a:buChar char="•"/>
            </a:pPr>
            <a:r>
              <a:rPr lang="en-US" sz="1400" dirty="0"/>
              <a:t> sends one output signal to many other </a:t>
            </a:r>
          </a:p>
          <a:p>
            <a:pPr marL="0" indent="0">
              <a:buNone/>
            </a:pPr>
            <a:r>
              <a:rPr lang="en-US" sz="1400" dirty="0"/>
              <a:t>       neurons</a:t>
            </a:r>
          </a:p>
        </p:txBody>
      </p:sp>
      <p:pic>
        <p:nvPicPr>
          <p:cNvPr id="4" name="Content Placeholder 3">
            <a:extLst>
              <a:ext uri="{FF2B5EF4-FFF2-40B4-BE49-F238E27FC236}">
                <a16:creationId xmlns:a16="http://schemas.microsoft.com/office/drawing/2014/main" id="{F7D0AD12-3E17-A74D-BBCD-51AB1EBF2D58}"/>
              </a:ext>
            </a:extLst>
          </p:cNvPr>
          <p:cNvPicPr>
            <a:picLocks noChangeAspect="1"/>
          </p:cNvPicPr>
          <p:nvPr/>
        </p:nvPicPr>
        <p:blipFill>
          <a:blip r:embed="rId2"/>
          <a:stretch>
            <a:fillRect/>
          </a:stretch>
        </p:blipFill>
        <p:spPr bwMode="auto">
          <a:xfrm>
            <a:off x="2094619" y="1968343"/>
            <a:ext cx="3143155" cy="1039638"/>
          </a:xfrm>
          <a:prstGeom prst="rect">
            <a:avLst/>
          </a:prstGeom>
          <a:noFill/>
          <a:ln w="9525">
            <a:noFill/>
            <a:miter lim="800000"/>
            <a:headEnd/>
            <a:tailEnd/>
          </a:ln>
        </p:spPr>
      </p:pic>
      <p:pic>
        <p:nvPicPr>
          <p:cNvPr id="5" name="Picture 4">
            <a:extLst>
              <a:ext uri="{FF2B5EF4-FFF2-40B4-BE49-F238E27FC236}">
                <a16:creationId xmlns:a16="http://schemas.microsoft.com/office/drawing/2014/main" id="{7F6E5E03-FE21-5341-8DC5-B2C0408A94DC}"/>
              </a:ext>
            </a:extLst>
          </p:cNvPr>
          <p:cNvPicPr>
            <a:picLocks noChangeAspect="1"/>
          </p:cNvPicPr>
          <p:nvPr/>
        </p:nvPicPr>
        <p:blipFill>
          <a:blip r:embed="rId3"/>
          <a:stretch>
            <a:fillRect/>
          </a:stretch>
        </p:blipFill>
        <p:spPr>
          <a:xfrm>
            <a:off x="5223186" y="1968343"/>
            <a:ext cx="2702538" cy="1158231"/>
          </a:xfrm>
          <a:prstGeom prst="rect">
            <a:avLst/>
          </a:prstGeom>
        </p:spPr>
      </p:pic>
      <p:pic>
        <p:nvPicPr>
          <p:cNvPr id="6" name="Picture 5">
            <a:extLst>
              <a:ext uri="{FF2B5EF4-FFF2-40B4-BE49-F238E27FC236}">
                <a16:creationId xmlns:a16="http://schemas.microsoft.com/office/drawing/2014/main" id="{3BF0E3EF-26B4-024C-B133-9447C969CFFB}"/>
              </a:ext>
            </a:extLst>
          </p:cNvPr>
          <p:cNvPicPr>
            <a:picLocks noChangeAspect="1"/>
          </p:cNvPicPr>
          <p:nvPr/>
        </p:nvPicPr>
        <p:blipFill>
          <a:blip r:embed="rId4"/>
          <a:stretch>
            <a:fillRect/>
          </a:stretch>
        </p:blipFill>
        <p:spPr>
          <a:xfrm>
            <a:off x="4993215" y="3126574"/>
            <a:ext cx="3802777" cy="1439960"/>
          </a:xfrm>
          <a:prstGeom prst="rect">
            <a:avLst/>
          </a:prstGeom>
        </p:spPr>
      </p:pic>
    </p:spTree>
    <p:extLst>
      <p:ext uri="{BB962C8B-B14F-4D97-AF65-F5344CB8AC3E}">
        <p14:creationId xmlns:p14="http://schemas.microsoft.com/office/powerpoint/2010/main" val="4074801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type</a:t>
            </a:r>
          </a:p>
        </p:txBody>
      </p:sp>
      <p:sp>
        <p:nvSpPr>
          <p:cNvPr id="3" name="Content Placeholder 2"/>
          <p:cNvSpPr>
            <a:spLocks noGrp="1"/>
          </p:cNvSpPr>
          <p:nvPr>
            <p:ph idx="1"/>
          </p:nvPr>
        </p:nvSpPr>
        <p:spPr/>
        <p:txBody>
          <a:bodyPr/>
          <a:lstStyle/>
          <a:p>
            <a:pPr marL="0" indent="0">
              <a:buNone/>
            </a:pPr>
            <a:r>
              <a:rPr lang="en-US" dirty="0"/>
              <a:t>Sequential:</a:t>
            </a:r>
          </a:p>
          <a:p>
            <a:pPr lvl="1"/>
            <a:r>
              <a:rPr lang="en-US" dirty="0"/>
              <a:t>	models are linear stack of layers</a:t>
            </a:r>
          </a:p>
          <a:p>
            <a:pPr lvl="1"/>
            <a:r>
              <a:rPr lang="en-US" dirty="0"/>
              <a:t>   Treat each layer as object that feed into the next.</a:t>
            </a:r>
          </a:p>
          <a:p>
            <a:pPr marL="0" indent="0">
              <a:buNone/>
            </a:pPr>
            <a:endParaRPr lang="en-US" dirty="0"/>
          </a:p>
          <a:p>
            <a:pPr marL="0" indent="0">
              <a:buNone/>
            </a:pPr>
            <a:r>
              <a:rPr lang="en-US" dirty="0"/>
              <a:t>Graph</a:t>
            </a:r>
          </a:p>
          <a:p>
            <a:pPr lvl="1"/>
            <a:r>
              <a:rPr lang="en-US" dirty="0"/>
              <a:t>	Optimized over all outputs</a:t>
            </a:r>
          </a:p>
          <a:p>
            <a:pPr lvl="1"/>
            <a:r>
              <a:rPr lang="en-US" dirty="0"/>
              <a:t>	Graph model allows for two or more independent networks to   	diverge or merge</a:t>
            </a:r>
          </a:p>
          <a:p>
            <a:pPr lvl="1"/>
            <a:r>
              <a:rPr lang="en-US" dirty="0"/>
              <a:t>   Allows for multiple separate inputs/outputs</a:t>
            </a:r>
          </a:p>
          <a:p>
            <a:pPr lvl="1"/>
            <a:r>
              <a:rPr lang="en-US" dirty="0"/>
              <a:t>	Different merging layers</a:t>
            </a:r>
          </a:p>
        </p:txBody>
      </p:sp>
    </p:spTree>
    <p:extLst>
      <p:ext uri="{BB962C8B-B14F-4D97-AF65-F5344CB8AC3E}">
        <p14:creationId xmlns:p14="http://schemas.microsoft.com/office/powerpoint/2010/main" val="3698488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Sequential class</a:t>
            </a:r>
            <a:endParaRPr lang="en-US" sz="2400" dirty="0"/>
          </a:p>
        </p:txBody>
      </p:sp>
      <p:pic>
        <p:nvPicPr>
          <p:cNvPr id="4" name="Content Placeholder 6">
            <a:extLst>
              <a:ext uri="{FF2B5EF4-FFF2-40B4-BE49-F238E27FC236}">
                <a16:creationId xmlns:a16="http://schemas.microsoft.com/office/drawing/2014/main" id="{557687E7-CF96-7E45-98E9-91A7FCDFC635}"/>
              </a:ext>
            </a:extLst>
          </p:cNvPr>
          <p:cNvPicPr>
            <a:picLocks noGrp="1" noChangeAspect="1"/>
          </p:cNvPicPr>
          <p:nvPr>
            <p:ph idx="1"/>
          </p:nvPr>
        </p:nvPicPr>
        <p:blipFill>
          <a:blip r:embed="rId2"/>
          <a:stretch>
            <a:fillRect/>
          </a:stretch>
        </p:blipFill>
        <p:spPr>
          <a:xfrm>
            <a:off x="2030819" y="1312739"/>
            <a:ext cx="5628740" cy="3600463"/>
          </a:xfrm>
          <a:prstGeom prst="rect">
            <a:avLst/>
          </a:prstGeom>
        </p:spPr>
      </p:pic>
    </p:spTree>
    <p:extLst>
      <p:ext uri="{BB962C8B-B14F-4D97-AF65-F5344CB8AC3E}">
        <p14:creationId xmlns:p14="http://schemas.microsoft.com/office/powerpoint/2010/main" val="1262817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Hyper parameters</a:t>
            </a:r>
            <a:endParaRPr lang="en-US" sz="2400" dirty="0"/>
          </a:p>
        </p:txBody>
      </p:sp>
      <p:sp>
        <p:nvSpPr>
          <p:cNvPr id="5" name="Content Placeholder 4">
            <a:extLst>
              <a:ext uri="{FF2B5EF4-FFF2-40B4-BE49-F238E27FC236}">
                <a16:creationId xmlns:a16="http://schemas.microsoft.com/office/drawing/2014/main" id="{0C55183A-4E0B-CE4A-8A93-69773FEA57BE}"/>
              </a:ext>
            </a:extLst>
          </p:cNvPr>
          <p:cNvSpPr>
            <a:spLocks noGrp="1"/>
          </p:cNvSpPr>
          <p:nvPr>
            <p:ph idx="1"/>
          </p:nvPr>
        </p:nvSpPr>
        <p:spPr/>
        <p:txBody>
          <a:bodyPr/>
          <a:lstStyle/>
          <a:p>
            <a:r>
              <a:rPr lang="en-CA" dirty="0"/>
              <a:t>Type of activation function</a:t>
            </a:r>
          </a:p>
          <a:p>
            <a:r>
              <a:rPr lang="en-CA" dirty="0"/>
              <a:t>Learning rate</a:t>
            </a:r>
          </a:p>
          <a:p>
            <a:r>
              <a:rPr lang="en-CA" dirty="0"/>
              <a:t>How many neurons in each layer</a:t>
            </a:r>
          </a:p>
          <a:p>
            <a:r>
              <a:rPr lang="en-CA" dirty="0"/>
              <a:t>How many hidden layers do we need?</a:t>
            </a:r>
          </a:p>
          <a:p>
            <a:r>
              <a:rPr lang="en-CA" dirty="0"/>
              <a:t>How many training sample do I need?</a:t>
            </a:r>
          </a:p>
          <a:p>
            <a:r>
              <a:rPr lang="en-CA" dirty="0"/>
              <a:t>What the batch size should be?</a:t>
            </a:r>
          </a:p>
        </p:txBody>
      </p:sp>
    </p:spTree>
    <p:extLst>
      <p:ext uri="{BB962C8B-B14F-4D97-AF65-F5344CB8AC3E}">
        <p14:creationId xmlns:p14="http://schemas.microsoft.com/office/powerpoint/2010/main" val="2911238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Hyper parameters</a:t>
            </a:r>
            <a:endParaRPr lang="en-US" sz="2400" dirty="0"/>
          </a:p>
        </p:txBody>
      </p:sp>
      <p:sp>
        <p:nvSpPr>
          <p:cNvPr id="5" name="Content Placeholder 4">
            <a:extLst>
              <a:ext uri="{FF2B5EF4-FFF2-40B4-BE49-F238E27FC236}">
                <a16:creationId xmlns:a16="http://schemas.microsoft.com/office/drawing/2014/main" id="{0C55183A-4E0B-CE4A-8A93-69773FEA57BE}"/>
              </a:ext>
            </a:extLst>
          </p:cNvPr>
          <p:cNvSpPr>
            <a:spLocks noGrp="1"/>
          </p:cNvSpPr>
          <p:nvPr>
            <p:ph idx="1"/>
          </p:nvPr>
        </p:nvSpPr>
        <p:spPr/>
        <p:txBody>
          <a:bodyPr>
            <a:normAutofit/>
          </a:bodyPr>
          <a:lstStyle/>
          <a:p>
            <a:pPr>
              <a:lnSpc>
                <a:spcPct val="90000"/>
              </a:lnSpc>
            </a:pPr>
            <a:r>
              <a:rPr lang="en-US" altLang="en-US" sz="1500" dirty="0"/>
              <a:t>Number of layers:</a:t>
            </a:r>
          </a:p>
          <a:p>
            <a:pPr>
              <a:lnSpc>
                <a:spcPct val="90000"/>
              </a:lnSpc>
            </a:pPr>
            <a:endParaRPr lang="en-US" altLang="en-US" sz="1500" dirty="0"/>
          </a:p>
          <a:p>
            <a:pPr lvl="1">
              <a:lnSpc>
                <a:spcPct val="90000"/>
              </a:lnSpc>
            </a:pPr>
            <a:r>
              <a:rPr lang="en-CA" sz="1400" b="1" dirty="0"/>
              <a:t>0 hidden layer: </a:t>
            </a:r>
            <a:r>
              <a:rPr lang="en-CA" sz="1400" dirty="0"/>
              <a:t>Only capable of representing linear separable functions or decisions. </a:t>
            </a:r>
          </a:p>
          <a:p>
            <a:pPr lvl="1">
              <a:lnSpc>
                <a:spcPct val="90000"/>
              </a:lnSpc>
            </a:pPr>
            <a:endParaRPr lang="en-CA" sz="1400" dirty="0"/>
          </a:p>
          <a:p>
            <a:pPr lvl="1">
              <a:lnSpc>
                <a:spcPct val="90000"/>
              </a:lnSpc>
            </a:pPr>
            <a:r>
              <a:rPr lang="en-CA" sz="1400" b="1" dirty="0"/>
              <a:t>1 hidden layer: </a:t>
            </a:r>
            <a:r>
              <a:rPr lang="en-CA" sz="1400" dirty="0"/>
              <a:t>Can approximate any function that contains a continuous mapping from one finite space to another.</a:t>
            </a:r>
          </a:p>
          <a:p>
            <a:pPr lvl="1">
              <a:lnSpc>
                <a:spcPct val="90000"/>
              </a:lnSpc>
            </a:pPr>
            <a:endParaRPr lang="en-CA" sz="1400" dirty="0"/>
          </a:p>
          <a:p>
            <a:pPr lvl="1">
              <a:lnSpc>
                <a:spcPct val="90000"/>
              </a:lnSpc>
            </a:pPr>
            <a:r>
              <a:rPr lang="en-CA" sz="1400" b="1" dirty="0"/>
              <a:t>2 hidden layer: </a:t>
            </a:r>
            <a:r>
              <a:rPr lang="en-CA" sz="1400" dirty="0"/>
              <a:t>Can represent an arbitrary decision boundary to arbitrary accuracy with rational activation functions and can approximate any smooth mapping to any accuracy.</a:t>
            </a:r>
          </a:p>
          <a:p>
            <a:pPr marL="457200" lvl="1" indent="0">
              <a:lnSpc>
                <a:spcPct val="90000"/>
              </a:lnSpc>
              <a:buNone/>
            </a:pPr>
            <a:endParaRPr lang="en-CA" sz="1400" dirty="0"/>
          </a:p>
          <a:p>
            <a:pPr lvl="1">
              <a:lnSpc>
                <a:spcPct val="90000"/>
              </a:lnSpc>
            </a:pPr>
            <a:r>
              <a:rPr lang="en-CA" altLang="en-US" sz="1400" b="1" dirty="0"/>
              <a:t>&gt;2 hidden layer:</a:t>
            </a:r>
            <a:r>
              <a:rPr lang="en-CA" b="1" dirty="0"/>
              <a:t> </a:t>
            </a:r>
            <a:r>
              <a:rPr lang="en-CA" sz="1400" dirty="0"/>
              <a:t>Additional layers can learn complex representations (sort of automatic feature engineering) for layers.</a:t>
            </a:r>
            <a:endParaRPr lang="en-US" altLang="en-US" sz="1400" dirty="0"/>
          </a:p>
          <a:p>
            <a:pPr marL="457200" lvl="1" indent="0">
              <a:lnSpc>
                <a:spcPct val="90000"/>
              </a:lnSpc>
              <a:buNone/>
            </a:pPr>
            <a:endParaRPr lang="en-US" altLang="en-US" sz="1500" dirty="0">
              <a:solidFill>
                <a:srgbClr val="FF0000"/>
              </a:solidFill>
            </a:endParaRPr>
          </a:p>
          <a:p>
            <a:pPr marL="457200" lvl="1" indent="0">
              <a:lnSpc>
                <a:spcPct val="90000"/>
              </a:lnSpc>
              <a:buNone/>
            </a:pPr>
            <a:endParaRPr lang="en-US" altLang="en-US" sz="1500" dirty="0"/>
          </a:p>
        </p:txBody>
      </p:sp>
    </p:spTree>
    <p:extLst>
      <p:ext uri="{BB962C8B-B14F-4D97-AF65-F5344CB8AC3E}">
        <p14:creationId xmlns:p14="http://schemas.microsoft.com/office/powerpoint/2010/main" val="364406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040" y="37016"/>
            <a:ext cx="6969760" cy="857250"/>
          </a:xfrm>
        </p:spPr>
        <p:txBody>
          <a:bodyPr>
            <a:normAutofit/>
          </a:bodyPr>
          <a:lstStyle/>
          <a:p>
            <a:r>
              <a:rPr lang="en-CA" sz="2400" dirty="0"/>
              <a:t>Hyper parameters</a:t>
            </a:r>
            <a:endParaRPr lang="en-US" sz="2400"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0C55183A-4E0B-CE4A-8A93-69773FEA57BE}"/>
                  </a:ext>
                </a:extLst>
              </p:cNvPr>
              <p:cNvSpPr>
                <a:spLocks noGrp="1"/>
              </p:cNvSpPr>
              <p:nvPr>
                <p:ph idx="1"/>
              </p:nvPr>
            </p:nvSpPr>
            <p:spPr>
              <a:xfrm>
                <a:off x="1717040" y="795131"/>
                <a:ext cx="6969760" cy="3769675"/>
              </a:xfrm>
            </p:spPr>
            <p:txBody>
              <a:bodyPr>
                <a:noAutofit/>
              </a:bodyPr>
              <a:lstStyle/>
              <a:p>
                <a:pPr>
                  <a:lnSpc>
                    <a:spcPct val="90000"/>
                  </a:lnSpc>
                </a:pPr>
                <a:r>
                  <a:rPr lang="en-US" altLang="en-US" sz="1100" dirty="0"/>
                  <a:t>How many hidden nodes?</a:t>
                </a:r>
              </a:p>
              <a:p>
                <a:pPr lvl="1">
                  <a:lnSpc>
                    <a:spcPct val="90000"/>
                  </a:lnSpc>
                </a:pPr>
                <a:r>
                  <a:rPr lang="en-CA" sz="1100" dirty="0"/>
                  <a:t>Using too few neurons in the hidden layers will result underfitting. </a:t>
                </a:r>
              </a:p>
              <a:p>
                <a:pPr lvl="1">
                  <a:lnSpc>
                    <a:spcPct val="90000"/>
                  </a:lnSpc>
                </a:pPr>
                <a:r>
                  <a:rPr lang="en-CA" sz="1100" dirty="0"/>
                  <a:t>Using too many neurons in the hidden layers can result overfitting.</a:t>
                </a:r>
              </a:p>
              <a:p>
                <a:pPr lvl="1">
                  <a:lnSpc>
                    <a:spcPct val="90000"/>
                  </a:lnSpc>
                </a:pPr>
                <a:endParaRPr lang="en-CA" altLang="en-US" sz="1100" dirty="0"/>
              </a:p>
              <a:p>
                <a:pPr marL="457200" lvl="1" indent="0">
                  <a:lnSpc>
                    <a:spcPct val="90000"/>
                  </a:lnSpc>
                  <a:buNone/>
                </a:pPr>
                <a:r>
                  <a:rPr lang="en-CA" altLang="en-US" sz="1100" dirty="0">
                    <a:solidFill>
                      <a:srgbClr val="FF0000"/>
                    </a:solidFill>
                  </a:rPr>
                  <a:t>Rule of thumb:</a:t>
                </a:r>
              </a:p>
              <a:p>
                <a:pPr fontAlgn="base"/>
                <a:r>
                  <a:rPr lang="en-CA" sz="1100" dirty="0"/>
                  <a:t>The number of hidden neurons should be between the size of the input layer and the size of the output layer.</a:t>
                </a:r>
              </a:p>
              <a:p>
                <a:pPr fontAlgn="base"/>
                <a:r>
                  <a:rPr lang="en-CA" sz="1100" dirty="0"/>
                  <a:t>The number of hidden neurons should be 2/3 the size of the input layer, plus the size of the output layer.</a:t>
                </a:r>
              </a:p>
              <a:p>
                <a:pPr fontAlgn="base"/>
                <a:r>
                  <a:rPr lang="en-CA" sz="1100" dirty="0"/>
                  <a:t>The number of hidden neurons should be less than twice the size of the input layer.</a:t>
                </a:r>
              </a:p>
              <a:p>
                <a:pPr marL="457200" lvl="1" indent="0">
                  <a:lnSpc>
                    <a:spcPct val="90000"/>
                  </a:lnSpc>
                  <a:buNone/>
                </a:pPr>
                <a:endParaRPr lang="en-US" sz="1100" dirty="0"/>
              </a:p>
              <a:p>
                <a:pPr marL="457200" lvl="1" indent="0">
                  <a:lnSpc>
                    <a:spcPct val="90000"/>
                  </a:lnSpc>
                  <a:buNone/>
                </a:pPr>
                <a:r>
                  <a:rPr lang="en-US" sz="1100" i="1" dirty="0">
                    <a:solidFill>
                      <a:srgbClr val="FF0000"/>
                    </a:solidFill>
                  </a:rPr>
                  <a:t>Rule of thumb:</a:t>
                </a:r>
              </a:p>
              <a:p>
                <a:pPr fontAlgn="base"/>
                <a:r>
                  <a:rPr lang="en-CA" sz="1100" dirty="0"/>
                  <a:t>The upper bound on the number of hidden neurons that won't result in over-fitting is:</a:t>
                </a:r>
              </a:p>
              <a:p>
                <a:pPr marL="0" indent="0" algn="ctr" fontAlgn="base">
                  <a:buNone/>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h</m:t>
                          </m:r>
                        </m:sub>
                      </m:sSub>
                      <m:r>
                        <a:rPr lang="en-US" sz="1100" b="0" i="1" smtClean="0">
                          <a:latin typeface="Cambria Math" panose="02040503050406030204" pitchFamily="18" charset="0"/>
                        </a:rPr>
                        <m:t>=</m:t>
                      </m:r>
                      <m:f>
                        <m:fPr>
                          <m:ctrlPr>
                            <a:rPr lang="en-CA" sz="1100" i="1" smtClean="0">
                              <a:latin typeface="Cambria Math" panose="02040503050406030204" pitchFamily="18" charset="0"/>
                            </a:rPr>
                          </m:ctrlPr>
                        </m:fPr>
                        <m:num>
                          <m:sSub>
                            <m:sSubPr>
                              <m:ctrlPr>
                                <a:rPr lang="en-CA" sz="1100" i="1" smtClean="0">
                                  <a:latin typeface="Cambria Math" panose="02040503050406030204" pitchFamily="18" charset="0"/>
                                </a:rPr>
                              </m:ctrlPr>
                            </m:sSubPr>
                            <m:e>
                              <m:r>
                                <a:rPr lang="en-US" sz="1100" b="0" i="1" smtClean="0">
                                  <a:latin typeface="Cambria Math" panose="02040503050406030204" pitchFamily="18" charset="0"/>
                                </a:rPr>
                                <m:t>𝑁</m:t>
                              </m:r>
                            </m:e>
                            <m:sub>
                              <m:r>
                                <a:rPr lang="en-US" sz="1100" b="0" i="1" smtClean="0">
                                  <a:latin typeface="Cambria Math" panose="02040503050406030204" pitchFamily="18" charset="0"/>
                                </a:rPr>
                                <m:t>𝑠</m:t>
                              </m:r>
                            </m:sub>
                          </m:sSub>
                        </m:num>
                        <m:den>
                          <m:r>
                            <a:rPr lang="en-CA" sz="1100" i="1" smtClean="0">
                              <a:latin typeface="Cambria Math" panose="02040503050406030204" pitchFamily="18" charset="0"/>
                              <a:ea typeface="Cambria Math" panose="02040503050406030204" pitchFamily="18" charset="0"/>
                            </a:rPr>
                            <m:t>𝛼</m:t>
                          </m:r>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𝑖</m:t>
                              </m:r>
                            </m:sub>
                          </m:sSub>
                          <m:r>
                            <a:rPr lang="en-US" sz="1100" b="0" i="1" smtClean="0">
                              <a:latin typeface="Cambria Math" panose="02040503050406030204" pitchFamily="18" charset="0"/>
                              <a:ea typeface="Cambria Math" panose="02040503050406030204" pitchFamily="18" charset="0"/>
                            </a:rPr>
                            <m:t>+</m:t>
                          </m:r>
                          <m:sSub>
                            <m:sSubPr>
                              <m:ctrlPr>
                                <a:rPr lang="en-US" sz="1100" b="0" i="1" smtClean="0">
                                  <a:latin typeface="Cambria Math" panose="02040503050406030204" pitchFamily="18" charset="0"/>
                                  <a:ea typeface="Cambria Math" panose="02040503050406030204" pitchFamily="18" charset="0"/>
                                </a:rPr>
                              </m:ctrlPr>
                            </m:sSubPr>
                            <m:e>
                              <m:r>
                                <a:rPr lang="en-US" sz="1100" b="0" i="1" smtClean="0">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𝑂</m:t>
                              </m:r>
                            </m:sub>
                          </m:sSub>
                          <m:r>
                            <a:rPr lang="en-US" sz="1100" b="0" i="1" smtClean="0">
                              <a:latin typeface="Cambria Math" panose="02040503050406030204" pitchFamily="18" charset="0"/>
                              <a:ea typeface="Cambria Math" panose="02040503050406030204" pitchFamily="18" charset="0"/>
                            </a:rPr>
                            <m:t>)</m:t>
                          </m:r>
                        </m:den>
                      </m:f>
                    </m:oMath>
                  </m:oMathPara>
                </a14:m>
                <a:endParaRPr lang="en-CA" sz="1100" dirty="0"/>
              </a:p>
              <a:p>
                <a:pPr fontAlgn="base"/>
                <a14:m>
                  <m:oMath xmlns:m="http://schemas.openxmlformats.org/officeDocument/2006/math">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𝑁</m:t>
                        </m:r>
                      </m:e>
                      <m:sub>
                        <m:r>
                          <a:rPr lang="en-US" sz="1100" i="1">
                            <a:latin typeface="Cambria Math" panose="02040503050406030204" pitchFamily="18" charset="0"/>
                            <a:ea typeface="Cambria Math" panose="02040503050406030204" pitchFamily="18" charset="0"/>
                          </a:rPr>
                          <m:t>𝑖</m:t>
                        </m:r>
                      </m:sub>
                    </m:sSub>
                  </m:oMath>
                </a14:m>
                <a:r>
                  <a:rPr lang="en-CA" sz="1100" dirty="0"/>
                  <a:t> = number of input neurons.</a:t>
                </a:r>
                <a:br>
                  <a:rPr lang="en-CA" sz="1100" dirty="0"/>
                </a:br>
                <a14:m>
                  <m:oMath xmlns:m="http://schemas.openxmlformats.org/officeDocument/2006/math">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𝑜</m:t>
                        </m:r>
                      </m:sub>
                    </m:sSub>
                    <m:r>
                      <a:rPr lang="en-US" sz="1100" i="1">
                        <a:latin typeface="Cambria Math" panose="02040503050406030204" pitchFamily="18" charset="0"/>
                        <a:ea typeface="Cambria Math" panose="02040503050406030204" pitchFamily="18" charset="0"/>
                      </a:rPr>
                      <m:t> </m:t>
                    </m:r>
                  </m:oMath>
                </a14:m>
                <a:r>
                  <a:rPr lang="en-CA" sz="1100" dirty="0"/>
                  <a:t> = number of output neurons.</a:t>
                </a:r>
                <a:br>
                  <a:rPr lang="en-CA" sz="1100" dirty="0"/>
                </a:br>
                <a14:m>
                  <m:oMath xmlns:m="http://schemas.openxmlformats.org/officeDocument/2006/math">
                    <m:sSub>
                      <m:sSubPr>
                        <m:ctrlPr>
                          <a:rPr lang="en-US" sz="1100" i="1">
                            <a:latin typeface="Cambria Math" panose="02040503050406030204" pitchFamily="18" charset="0"/>
                            <a:ea typeface="Cambria Math" panose="02040503050406030204" pitchFamily="18" charset="0"/>
                          </a:rPr>
                        </m:ctrlPr>
                      </m:sSubPr>
                      <m:e>
                        <m:r>
                          <a:rPr lang="en-US" sz="1100" i="1">
                            <a:latin typeface="Cambria Math" panose="02040503050406030204" pitchFamily="18" charset="0"/>
                            <a:ea typeface="Cambria Math" panose="02040503050406030204" pitchFamily="18" charset="0"/>
                          </a:rPr>
                          <m:t>𝑁</m:t>
                        </m:r>
                      </m:e>
                      <m:sub>
                        <m:r>
                          <a:rPr lang="en-US" sz="1100" b="0" i="1" smtClean="0">
                            <a:latin typeface="Cambria Math" panose="02040503050406030204" pitchFamily="18" charset="0"/>
                            <a:ea typeface="Cambria Math" panose="02040503050406030204" pitchFamily="18" charset="0"/>
                          </a:rPr>
                          <m:t>𝑆</m:t>
                        </m:r>
                      </m:sub>
                    </m:sSub>
                    <m:r>
                      <a:rPr lang="en-US" sz="1100" i="1">
                        <a:latin typeface="Cambria Math" panose="02040503050406030204" pitchFamily="18" charset="0"/>
                        <a:ea typeface="Cambria Math" panose="02040503050406030204" pitchFamily="18" charset="0"/>
                      </a:rPr>
                      <m:t> </m:t>
                    </m:r>
                  </m:oMath>
                </a14:m>
                <a:r>
                  <a:rPr lang="en-CA" sz="1100" dirty="0"/>
                  <a:t> = number of samples in training data set.</a:t>
                </a:r>
                <a:br>
                  <a:rPr lang="en-CA" sz="1100" dirty="0"/>
                </a:br>
                <a14:m>
                  <m:oMath xmlns:m="http://schemas.openxmlformats.org/officeDocument/2006/math">
                    <m:r>
                      <a:rPr lang="en-CA" sz="1100" i="1">
                        <a:latin typeface="Cambria Math" panose="02040503050406030204" pitchFamily="18" charset="0"/>
                        <a:ea typeface="Cambria Math" panose="02040503050406030204" pitchFamily="18" charset="0"/>
                      </a:rPr>
                      <m:t>𝛼</m:t>
                    </m:r>
                    <m:r>
                      <a:rPr lang="en-CA" sz="1100" i="1">
                        <a:latin typeface="Cambria Math" panose="02040503050406030204" pitchFamily="18" charset="0"/>
                        <a:ea typeface="Cambria Math" panose="02040503050406030204" pitchFamily="18" charset="0"/>
                      </a:rPr>
                      <m:t> </m:t>
                    </m:r>
                  </m:oMath>
                </a14:m>
                <a:r>
                  <a:rPr lang="el-GR" sz="1100" dirty="0"/>
                  <a:t> = </a:t>
                </a:r>
                <a:r>
                  <a:rPr lang="en-CA" sz="1100" dirty="0"/>
                  <a:t>an arbitrary scaling factor usually 2-10.</a:t>
                </a:r>
              </a:p>
              <a:p>
                <a:pPr marL="0" indent="0" fontAlgn="base">
                  <a:buNone/>
                </a:pPr>
                <a:endParaRPr lang="en-CA" sz="1100" dirty="0"/>
              </a:p>
              <a:p>
                <a:pPr marL="0" indent="0" fontAlgn="base">
                  <a:buNone/>
                </a:pPr>
                <a:r>
                  <a:rPr lang="en-US" sz="1100" i="1" dirty="0">
                    <a:solidFill>
                      <a:srgbClr val="FF0000"/>
                    </a:solidFill>
                  </a:rPr>
                  <a:t>	Rule of thumb:</a:t>
                </a:r>
                <a:endParaRPr lang="en-CA" sz="1100" dirty="0"/>
              </a:p>
              <a:p>
                <a:pPr fontAlgn="base"/>
                <a:r>
                  <a:rPr lang="en-CA" sz="1100" dirty="0"/>
                  <a:t>For a three layer network with n input and m output neurons, the hidden layer would have √</a:t>
                </a:r>
                <a:r>
                  <a:rPr lang="en-CA" sz="1100" dirty="0" err="1"/>
                  <a:t>n∗m</a:t>
                </a:r>
                <a:r>
                  <a:rPr lang="en-CA" sz="1100" dirty="0"/>
                  <a:t> neurons.</a:t>
                </a:r>
                <a:endParaRPr lang="en-US" sz="1100" dirty="0"/>
              </a:p>
            </p:txBody>
          </p:sp>
        </mc:Choice>
        <mc:Fallback>
          <p:sp>
            <p:nvSpPr>
              <p:cNvPr id="5" name="Content Placeholder 4">
                <a:extLst>
                  <a:ext uri="{FF2B5EF4-FFF2-40B4-BE49-F238E27FC236}">
                    <a16:creationId xmlns:a16="http://schemas.microsoft.com/office/drawing/2014/main" id="{0C55183A-4E0B-CE4A-8A93-69773FEA57BE}"/>
                  </a:ext>
                </a:extLst>
              </p:cNvPr>
              <p:cNvSpPr>
                <a:spLocks noGrp="1" noRot="1" noChangeAspect="1" noMove="1" noResize="1" noEditPoints="1" noAdjustHandles="1" noChangeArrowheads="1" noChangeShapeType="1" noTextEdit="1"/>
              </p:cNvSpPr>
              <p:nvPr>
                <p:ph idx="1"/>
              </p:nvPr>
            </p:nvSpPr>
            <p:spPr>
              <a:xfrm>
                <a:off x="1717040" y="795131"/>
                <a:ext cx="6969760" cy="3769675"/>
              </a:xfrm>
              <a:blipFill>
                <a:blip r:embed="rId2"/>
                <a:stretch>
                  <a:fillRect t="-673" b="-11111"/>
                </a:stretch>
              </a:blipFill>
            </p:spPr>
            <p:txBody>
              <a:bodyPr/>
              <a:lstStyle/>
              <a:p>
                <a:r>
                  <a:rPr lang="en-US">
                    <a:noFill/>
                  </a:rPr>
                  <a:t> </a:t>
                </a:r>
              </a:p>
            </p:txBody>
          </p:sp>
        </mc:Fallback>
      </mc:AlternateContent>
    </p:spTree>
    <p:extLst>
      <p:ext uri="{BB962C8B-B14F-4D97-AF65-F5344CB8AC3E}">
        <p14:creationId xmlns:p14="http://schemas.microsoft.com/office/powerpoint/2010/main" val="2384599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Hyper parameters</a:t>
            </a:r>
            <a:endParaRPr lang="en-US" sz="2400" dirty="0"/>
          </a:p>
        </p:txBody>
      </p:sp>
      <p:sp>
        <p:nvSpPr>
          <p:cNvPr id="5" name="Content Placeholder 4">
            <a:extLst>
              <a:ext uri="{FF2B5EF4-FFF2-40B4-BE49-F238E27FC236}">
                <a16:creationId xmlns:a16="http://schemas.microsoft.com/office/drawing/2014/main" id="{0C55183A-4E0B-CE4A-8A93-69773FEA57BE}"/>
              </a:ext>
            </a:extLst>
          </p:cNvPr>
          <p:cNvSpPr>
            <a:spLocks noGrp="1"/>
          </p:cNvSpPr>
          <p:nvPr>
            <p:ph idx="1"/>
          </p:nvPr>
        </p:nvSpPr>
        <p:spPr/>
        <p:txBody>
          <a:bodyPr>
            <a:normAutofit/>
          </a:bodyPr>
          <a:lstStyle/>
          <a:p>
            <a:pPr marL="0" indent="0">
              <a:lnSpc>
                <a:spcPct val="90000"/>
              </a:lnSpc>
              <a:buNone/>
            </a:pPr>
            <a:r>
              <a:rPr lang="en-US" altLang="en-US" sz="1500" dirty="0"/>
              <a:t>Optimal batch size:</a:t>
            </a:r>
          </a:p>
          <a:p>
            <a:pPr marL="0" indent="0">
              <a:lnSpc>
                <a:spcPct val="90000"/>
              </a:lnSpc>
              <a:buNone/>
            </a:pPr>
            <a:endParaRPr lang="en-US" altLang="en-US" sz="1500" dirty="0"/>
          </a:p>
          <a:p>
            <a:pPr>
              <a:lnSpc>
                <a:spcPct val="90000"/>
              </a:lnSpc>
            </a:pPr>
            <a:r>
              <a:rPr lang="en-CA" sz="1500" dirty="0"/>
              <a:t>A smaller mini-batch size (not too small) usually leads not only to a smaller number of iterations of a training algorithm, than a large batch size, but also to a higher accuracy overall,</a:t>
            </a:r>
          </a:p>
          <a:p>
            <a:pPr marL="0" indent="0">
              <a:lnSpc>
                <a:spcPct val="90000"/>
              </a:lnSpc>
              <a:buNone/>
            </a:pPr>
            <a:endParaRPr lang="en-US" sz="1500" dirty="0"/>
          </a:p>
          <a:p>
            <a:pPr>
              <a:lnSpc>
                <a:spcPct val="90000"/>
              </a:lnSpc>
            </a:pPr>
            <a:r>
              <a:rPr lang="en-CA" sz="1500" dirty="0"/>
              <a:t>Too small mini-batch might get too slow because of significantly lower computational speed, because of not exploiting vectorization to the full extent. In this case the gradient of that sample may take you completely the wrong direction.</a:t>
            </a:r>
            <a:endParaRPr lang="en-US" altLang="en-US" sz="1500" dirty="0"/>
          </a:p>
          <a:p>
            <a:pPr marL="457200" lvl="1" indent="0">
              <a:lnSpc>
                <a:spcPct val="90000"/>
              </a:lnSpc>
              <a:buNone/>
            </a:pPr>
            <a:endParaRPr lang="en-CA" sz="1500" dirty="0"/>
          </a:p>
          <a:p>
            <a:pPr marL="457200" lvl="1" indent="0">
              <a:lnSpc>
                <a:spcPct val="90000"/>
              </a:lnSpc>
              <a:buNone/>
            </a:pPr>
            <a:r>
              <a:rPr lang="en-CA" sz="1500" dirty="0">
                <a:solidFill>
                  <a:srgbClr val="FF0000"/>
                </a:solidFill>
              </a:rPr>
              <a:t>Rule of thumb:</a:t>
            </a:r>
          </a:p>
          <a:p>
            <a:pPr marL="457200" lvl="1" indent="0">
              <a:lnSpc>
                <a:spcPct val="90000"/>
              </a:lnSpc>
              <a:buNone/>
            </a:pPr>
            <a:r>
              <a:rPr lang="en-CA" sz="1500" dirty="0"/>
              <a:t>usually 32--512 data points,</a:t>
            </a:r>
            <a:endParaRPr lang="en-US" sz="1500" dirty="0">
              <a:solidFill>
                <a:srgbClr val="FF0000"/>
              </a:solidFill>
            </a:endParaRPr>
          </a:p>
        </p:txBody>
      </p:sp>
    </p:spTree>
    <p:extLst>
      <p:ext uri="{BB962C8B-B14F-4D97-AF65-F5344CB8AC3E}">
        <p14:creationId xmlns:p14="http://schemas.microsoft.com/office/powerpoint/2010/main" val="4214008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Confusion matrix</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86997" y="1107625"/>
                <a:ext cx="6969760" cy="3394472"/>
              </a:xfrm>
            </p:spPr>
            <p:txBody>
              <a:bodyPr>
                <a:normAutofit/>
              </a:bodyPr>
              <a:lstStyle/>
              <a:p>
                <a:pPr marL="0" indent="0">
                  <a:buNone/>
                </a:pPr>
                <a:r>
                  <a:rPr lang="en-CA" dirty="0"/>
                  <a:t>Instead of just looking at the misclassification error we can compute the confusion matrix.</a:t>
                </a:r>
              </a:p>
              <a:p>
                <a:pPr marL="0" indent="0">
                  <a:buNone/>
                </a:pPr>
                <a:r>
                  <a:rPr lang="en-CA" dirty="0"/>
                  <a:t>Table with predicted vs true class labels (for binary classification ⇒ number of true negatives, true positives, false negatives, and false positives).</a:t>
                </a:r>
              </a:p>
              <a:p>
                <a:pPr marL="0" indent="0">
                  <a:buNone/>
                </a:pPr>
                <a:endParaRPr lang="en-CA" dirty="0"/>
              </a:p>
              <a:p>
                <a:pPr marL="0" indent="0">
                  <a:buNone/>
                </a:pPr>
                <a:endParaRPr lang="en-CA" dirty="0"/>
              </a:p>
              <a:p>
                <a:pPr marL="0" indent="0">
                  <a:buNone/>
                </a:pPr>
                <a:endParaRPr lang="en-CA" dirty="0"/>
              </a:p>
              <a:p>
                <a:pPr marL="0" indent="0">
                  <a:buNone/>
                </a:pPr>
                <a:r>
                  <a:rPr lang="en-US" altLang="en-US" dirty="0"/>
                  <a:t>                            </a:t>
                </a:r>
                <a14:m>
                  <m:oMath xmlns:m="http://schemas.openxmlformats.org/officeDocument/2006/math">
                    <m:m>
                      <m:mPr>
                        <m:mcs>
                          <m:mc>
                            <m:mcPr>
                              <m:count m:val="3"/>
                              <m:mcJc m:val="center"/>
                            </m:mcPr>
                          </m:mc>
                        </m:mcs>
                        <m:ctrlPr>
                          <a:rPr lang="en-US" altLang="en-US" i="1" smtClean="0">
                            <a:latin typeface="Cambria Math" panose="02040503050406030204" pitchFamily="18" charset="0"/>
                          </a:rPr>
                        </m:ctrlPr>
                      </m:mPr>
                      <m:mr>
                        <m:e>
                          <m:r>
                            <m:rPr>
                              <m:sty m:val="p"/>
                              <m:brk m:alnAt="7"/>
                            </m:rPr>
                            <a:rPr lang="en-US" altLang="en-US" b="0" i="0" smtClean="0">
                              <a:solidFill>
                                <a:schemeClr val="accent3">
                                  <a:lumMod val="75000"/>
                                </a:schemeClr>
                              </a:solidFill>
                              <a:latin typeface="Cambria Math" panose="02040503050406030204" pitchFamily="18" charset="0"/>
                            </a:rPr>
                            <m:t>T</m:t>
                          </m:r>
                          <m:r>
                            <m:rPr>
                              <m:sty m:val="p"/>
                            </m:rPr>
                            <a:rPr lang="en-US" altLang="en-US" b="0" i="0" smtClean="0">
                              <a:solidFill>
                                <a:schemeClr val="accent3">
                                  <a:lumMod val="75000"/>
                                </a:schemeClr>
                              </a:solidFill>
                              <a:latin typeface="Cambria Math" panose="02040503050406030204" pitchFamily="18" charset="0"/>
                            </a:rPr>
                            <m:t>rue</m:t>
                          </m:r>
                          <m:r>
                            <a:rPr lang="en-US" altLang="en-US" b="0" i="0" smtClean="0">
                              <a:solidFill>
                                <a:schemeClr val="accent3">
                                  <a:lumMod val="75000"/>
                                </a:schemeClr>
                              </a:solidFill>
                              <a:latin typeface="Cambria Math" panose="02040503050406030204" pitchFamily="18" charset="0"/>
                            </a:rPr>
                            <m:t> </m:t>
                          </m:r>
                          <m:r>
                            <m:rPr>
                              <m:sty m:val="p"/>
                            </m:rPr>
                            <a:rPr lang="en-US" altLang="en-US" b="0" i="0" smtClean="0">
                              <a:solidFill>
                                <a:schemeClr val="accent3">
                                  <a:lumMod val="75000"/>
                                </a:schemeClr>
                              </a:solidFill>
                              <a:latin typeface="Cambria Math" panose="02040503050406030204" pitchFamily="18" charset="0"/>
                            </a:rPr>
                            <m:t>Positive</m:t>
                          </m:r>
                        </m:e>
                        <m:e>
                          <m:r>
                            <a:rPr lang="en-US" altLang="en-US" i="1">
                              <a:latin typeface="Cambria Math" panose="02040503050406030204" pitchFamily="18" charset="0"/>
                            </a:rPr>
                            <m:t>𝑌</m:t>
                          </m:r>
                          <m:r>
                            <a:rPr lang="en-US" altLang="en-US" b="0" i="1" smtClean="0">
                              <a:latin typeface="Cambria Math" panose="02040503050406030204" pitchFamily="18" charset="0"/>
                            </a:rPr>
                            <m:t>=0</m:t>
                          </m:r>
                        </m:e>
                        <m:e>
                          <m:r>
                            <a:rPr lang="en-US" altLang="en-US" i="1">
                              <a:latin typeface="Cambria Math" panose="02040503050406030204" pitchFamily="18" charset="0"/>
                            </a:rPr>
                            <m:t>𝑌</m:t>
                          </m:r>
                          <m:r>
                            <m:rPr>
                              <m:brk m:alnAt="7"/>
                            </m:rPr>
                            <a:rPr lang="en-US" altLang="en-US" i="1">
                              <a:latin typeface="Cambria Math" panose="02040503050406030204" pitchFamily="18" charset="0"/>
                            </a:rPr>
                            <m:t>=</m:t>
                          </m:r>
                          <m:r>
                            <a:rPr lang="en-US" altLang="en-US" b="0" i="1" smtClean="0">
                              <a:latin typeface="Cambria Math" panose="02040503050406030204" pitchFamily="18" charset="0"/>
                            </a:rPr>
                            <m:t>1</m:t>
                          </m:r>
                        </m:e>
                      </m:mr>
                      <m:mr>
                        <m:e>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𝑌</m:t>
                              </m:r>
                            </m:e>
                          </m:acc>
                          <m:r>
                            <a:rPr lang="en-US" altLang="en-US" b="0" i="1" smtClean="0">
                              <a:latin typeface="Cambria Math" panose="02040503050406030204" pitchFamily="18" charset="0"/>
                            </a:rPr>
                            <m:t>=0</m:t>
                          </m:r>
                        </m:e>
                        <m:e>
                          <m:r>
                            <a:rPr lang="en-US" altLang="en-US" b="0" i="1" smtClean="0">
                              <a:latin typeface="Cambria Math" panose="02040503050406030204" pitchFamily="18" charset="0"/>
                            </a:rPr>
                            <m:t>941</m:t>
                          </m:r>
                        </m:e>
                        <m:e>
                          <m:r>
                            <a:rPr lang="en-US" altLang="en-US" b="0" i="1" smtClean="0">
                              <a:latin typeface="Cambria Math" panose="02040503050406030204" pitchFamily="18" charset="0"/>
                            </a:rPr>
                            <m:t>8</m:t>
                          </m:r>
                        </m:e>
                      </m:mr>
                      <m:mr>
                        <m:e>
                          <m:acc>
                            <m:accPr>
                              <m:chr m:val="̂"/>
                              <m:ctrlPr>
                                <a:rPr lang="en-US" altLang="en-US" i="1">
                                  <a:latin typeface="Cambria Math" panose="02040503050406030204" pitchFamily="18" charset="0"/>
                                </a:rPr>
                              </m:ctrlPr>
                            </m:accPr>
                            <m:e>
                              <m:r>
                                <a:rPr lang="en-US" altLang="en-US" i="1">
                                  <a:latin typeface="Cambria Math" panose="02040503050406030204" pitchFamily="18" charset="0"/>
                                </a:rPr>
                                <m:t>𝑌</m:t>
                              </m:r>
                            </m:e>
                          </m:acc>
                          <m:r>
                            <a:rPr lang="en-US" altLang="en-US" b="0" i="1" smtClean="0">
                              <a:latin typeface="Cambria Math" panose="02040503050406030204" pitchFamily="18" charset="0"/>
                            </a:rPr>
                            <m:t>=1</m:t>
                          </m:r>
                        </m:e>
                        <m:e>
                          <m:r>
                            <a:rPr lang="en-US" altLang="en-US" b="0" i="1" smtClean="0">
                              <a:latin typeface="Cambria Math" panose="02040503050406030204" pitchFamily="18" charset="0"/>
                            </a:rPr>
                            <m:t>42</m:t>
                          </m:r>
                        </m:e>
                        <m:e>
                          <m:r>
                            <a:rPr lang="en-US" altLang="en-US" b="0" i="1" smtClean="0">
                              <a:latin typeface="Cambria Math" panose="02040503050406030204" pitchFamily="18" charset="0"/>
                            </a:rPr>
                            <m:t>9</m:t>
                          </m:r>
                        </m:e>
                      </m:mr>
                    </m:m>
                  </m:oMath>
                </a14:m>
                <a:endParaRPr lang="en-US" altLang="en-US" dirty="0">
                  <a:latin typeface="BernhardMod BT" pitchFamily="18" charset="0"/>
                </a:endParaRPr>
              </a:p>
              <a:p>
                <a:pPr marL="0" indent="0">
                  <a:buNone/>
                </a:pPr>
                <a:endParaRPr lang="en-US" altLang="en-US" dirty="0">
                  <a:latin typeface="BernhardMod BT" pitchFamily="18" charset="0"/>
                </a:endParaRPr>
              </a:p>
              <a:p>
                <a:pPr marL="0" indent="0">
                  <a:buNone/>
                </a:pPr>
                <a:endParaRPr lang="en-US" altLang="en-US" dirty="0">
                  <a:latin typeface="BernhardMod BT"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86997" y="1107625"/>
                <a:ext cx="6969760" cy="3394472"/>
              </a:xfrm>
              <a:blipFill>
                <a:blip r:embed="rId2"/>
                <a:stretch>
                  <a:fillRect l="-546" t="-373" r="-364"/>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49CB26C8-FE63-914B-91C0-7E4A6EC1247C}"/>
              </a:ext>
            </a:extLst>
          </p:cNvPr>
          <p:cNvGrpSpPr/>
          <p:nvPr/>
        </p:nvGrpSpPr>
        <p:grpSpPr>
          <a:xfrm>
            <a:off x="2747630" y="2605933"/>
            <a:ext cx="4943814" cy="1616679"/>
            <a:chOff x="5221523" y="2240107"/>
            <a:chExt cx="4943814" cy="1616679"/>
          </a:xfrm>
        </p:grpSpPr>
        <p:sp>
          <p:nvSpPr>
            <p:cNvPr id="4" name="TextBox 3">
              <a:extLst>
                <a:ext uri="{FF2B5EF4-FFF2-40B4-BE49-F238E27FC236}">
                  <a16:creationId xmlns:a16="http://schemas.microsoft.com/office/drawing/2014/main" id="{8CD15EFC-6E1A-614E-897D-AF02A6AA0ADC}"/>
                </a:ext>
              </a:extLst>
            </p:cNvPr>
            <p:cNvSpPr txBox="1"/>
            <p:nvPr/>
          </p:nvSpPr>
          <p:spPr>
            <a:xfrm>
              <a:off x="8614901" y="3508171"/>
              <a:ext cx="1464247" cy="338554"/>
            </a:xfrm>
            <a:prstGeom prst="rect">
              <a:avLst/>
            </a:prstGeom>
            <a:noFill/>
          </p:spPr>
          <p:txBody>
            <a:bodyPr wrap="none" rtlCol="0">
              <a:spAutoFit/>
            </a:bodyPr>
            <a:lstStyle/>
            <a:p>
              <a:r>
                <a:rPr lang="en-US" sz="1600" dirty="0">
                  <a:solidFill>
                    <a:schemeClr val="accent3">
                      <a:lumMod val="75000"/>
                    </a:schemeClr>
                  </a:solidFill>
                </a:rPr>
                <a:t>True Negative</a:t>
              </a:r>
            </a:p>
          </p:txBody>
        </p:sp>
        <p:sp>
          <p:nvSpPr>
            <p:cNvPr id="5" name="TextBox 4">
              <a:extLst>
                <a:ext uri="{FF2B5EF4-FFF2-40B4-BE49-F238E27FC236}">
                  <a16:creationId xmlns:a16="http://schemas.microsoft.com/office/drawing/2014/main" id="{8FE71DFC-3099-5646-B56B-672C8546759E}"/>
                </a:ext>
              </a:extLst>
            </p:cNvPr>
            <p:cNvSpPr txBox="1"/>
            <p:nvPr/>
          </p:nvSpPr>
          <p:spPr>
            <a:xfrm>
              <a:off x="8728725" y="2727471"/>
              <a:ext cx="1436612" cy="338554"/>
            </a:xfrm>
            <a:prstGeom prst="rect">
              <a:avLst/>
            </a:prstGeom>
            <a:noFill/>
          </p:spPr>
          <p:txBody>
            <a:bodyPr wrap="none" rtlCol="0">
              <a:spAutoFit/>
            </a:bodyPr>
            <a:lstStyle/>
            <a:p>
              <a:r>
                <a:rPr lang="en-US" sz="1600" dirty="0">
                  <a:solidFill>
                    <a:srgbClr val="FF0000"/>
                  </a:solidFill>
                </a:rPr>
                <a:t>False positive</a:t>
              </a:r>
            </a:p>
          </p:txBody>
        </p:sp>
        <p:sp>
          <p:nvSpPr>
            <p:cNvPr id="6" name="TextBox 5">
              <a:extLst>
                <a:ext uri="{FF2B5EF4-FFF2-40B4-BE49-F238E27FC236}">
                  <a16:creationId xmlns:a16="http://schemas.microsoft.com/office/drawing/2014/main" id="{528BF2A1-F75A-5049-945D-D334F6BE8F29}"/>
                </a:ext>
              </a:extLst>
            </p:cNvPr>
            <p:cNvSpPr txBox="1"/>
            <p:nvPr/>
          </p:nvSpPr>
          <p:spPr>
            <a:xfrm>
              <a:off x="6030491" y="3518232"/>
              <a:ext cx="1516762" cy="338554"/>
            </a:xfrm>
            <a:prstGeom prst="rect">
              <a:avLst/>
            </a:prstGeom>
            <a:noFill/>
          </p:spPr>
          <p:txBody>
            <a:bodyPr wrap="none" rtlCol="0">
              <a:spAutoFit/>
            </a:bodyPr>
            <a:lstStyle/>
            <a:p>
              <a:r>
                <a:rPr lang="en-US" sz="1600" dirty="0">
                  <a:solidFill>
                    <a:srgbClr val="FF0000"/>
                  </a:solidFill>
                </a:rPr>
                <a:t>False negative</a:t>
              </a:r>
            </a:p>
          </p:txBody>
        </p:sp>
        <p:sp>
          <p:nvSpPr>
            <p:cNvPr id="7" name="Oval 6">
              <a:extLst>
                <a:ext uri="{FF2B5EF4-FFF2-40B4-BE49-F238E27FC236}">
                  <a16:creationId xmlns:a16="http://schemas.microsoft.com/office/drawing/2014/main" id="{56319235-143D-4F43-A712-A0AC85892CEE}"/>
                </a:ext>
              </a:extLst>
            </p:cNvPr>
            <p:cNvSpPr/>
            <p:nvPr/>
          </p:nvSpPr>
          <p:spPr>
            <a:xfrm>
              <a:off x="7479624" y="3272889"/>
              <a:ext cx="333487" cy="25102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4CC7490-49B0-964D-B8D2-9E50980D280D}"/>
                </a:ext>
              </a:extLst>
            </p:cNvPr>
            <p:cNvSpPr/>
            <p:nvPr/>
          </p:nvSpPr>
          <p:spPr>
            <a:xfrm>
              <a:off x="8165040" y="3045405"/>
              <a:ext cx="333487" cy="251024"/>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BF6870-8E8D-4944-9A0D-ADF48BA1AADE}"/>
                </a:ext>
              </a:extLst>
            </p:cNvPr>
            <p:cNvSpPr/>
            <p:nvPr/>
          </p:nvSpPr>
          <p:spPr>
            <a:xfrm>
              <a:off x="8189636" y="3283089"/>
              <a:ext cx="333487" cy="251024"/>
            </a:xfrm>
            <a:prstGeom prst="ellipse">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A2B7FD5-5ADF-F14B-8E39-8FD5AA644C43}"/>
                </a:ext>
              </a:extLst>
            </p:cNvPr>
            <p:cNvSpPr/>
            <p:nvPr/>
          </p:nvSpPr>
          <p:spPr>
            <a:xfrm>
              <a:off x="7455028" y="3031456"/>
              <a:ext cx="333487" cy="251024"/>
            </a:xfrm>
            <a:prstGeom prst="ellipse">
              <a:avLst/>
            </a:prstGeom>
            <a:noFill/>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2542077-79A1-C940-A07B-6E28DC17ADE0}"/>
                </a:ext>
              </a:extLst>
            </p:cNvPr>
            <p:cNvCxnSpPr>
              <a:cxnSpLocks/>
              <a:endCxn id="10" idx="2"/>
            </p:cNvCxnSpPr>
            <p:nvPr/>
          </p:nvCxnSpPr>
          <p:spPr>
            <a:xfrm>
              <a:off x="7155528" y="3031456"/>
              <a:ext cx="299500" cy="125512"/>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F629268-6894-4543-9805-97FDAB6A7FC8}"/>
                </a:ext>
              </a:extLst>
            </p:cNvPr>
            <p:cNvCxnSpPr>
              <a:cxnSpLocks/>
            </p:cNvCxnSpPr>
            <p:nvPr/>
          </p:nvCxnSpPr>
          <p:spPr>
            <a:xfrm flipH="1" flipV="1">
              <a:off x="8421631" y="3512176"/>
              <a:ext cx="233286" cy="133762"/>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CA2D505-8234-F948-8938-E3BB611EFAA3}"/>
                </a:ext>
              </a:extLst>
            </p:cNvPr>
            <p:cNvCxnSpPr>
              <a:cxnSpLocks/>
            </p:cNvCxnSpPr>
            <p:nvPr/>
          </p:nvCxnSpPr>
          <p:spPr>
            <a:xfrm flipV="1">
              <a:off x="7387752" y="3342857"/>
              <a:ext cx="77212" cy="22679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6DF88360-DEFF-0740-95E9-E2A8EEAE0C1F}"/>
                </a:ext>
              </a:extLst>
            </p:cNvPr>
            <p:cNvCxnSpPr>
              <a:cxnSpLocks/>
            </p:cNvCxnSpPr>
            <p:nvPr/>
          </p:nvCxnSpPr>
          <p:spPr>
            <a:xfrm flipH="1">
              <a:off x="8497938" y="2963518"/>
              <a:ext cx="282317" cy="20774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91C3A621-3E40-8644-B1C8-658D886A5A4D}"/>
                </a:ext>
              </a:extLst>
            </p:cNvPr>
            <p:cNvSpPr txBox="1"/>
            <p:nvPr/>
          </p:nvSpPr>
          <p:spPr>
            <a:xfrm>
              <a:off x="5221523" y="3008959"/>
              <a:ext cx="1123049" cy="338554"/>
            </a:xfrm>
            <a:prstGeom prst="rect">
              <a:avLst/>
            </a:prstGeom>
            <a:noFill/>
          </p:spPr>
          <p:txBody>
            <a:bodyPr wrap="square" rtlCol="0">
              <a:spAutoFit/>
            </a:bodyPr>
            <a:lstStyle/>
            <a:p>
              <a:r>
                <a:rPr lang="en-US" sz="1600" dirty="0"/>
                <a:t>Prediction</a:t>
              </a:r>
            </a:p>
          </p:txBody>
        </p:sp>
        <p:sp>
          <p:nvSpPr>
            <p:cNvPr id="26" name="TextBox 25">
              <a:extLst>
                <a:ext uri="{FF2B5EF4-FFF2-40B4-BE49-F238E27FC236}">
                  <a16:creationId xmlns:a16="http://schemas.microsoft.com/office/drawing/2014/main" id="{7420C352-9CF6-BB4F-896C-A50290360683}"/>
                </a:ext>
              </a:extLst>
            </p:cNvPr>
            <p:cNvSpPr txBox="1"/>
            <p:nvPr/>
          </p:nvSpPr>
          <p:spPr>
            <a:xfrm>
              <a:off x="7675162" y="2240107"/>
              <a:ext cx="979755" cy="338554"/>
            </a:xfrm>
            <a:prstGeom prst="rect">
              <a:avLst/>
            </a:prstGeom>
            <a:noFill/>
          </p:spPr>
          <p:txBody>
            <a:bodyPr wrap="none" rtlCol="0">
              <a:spAutoFit/>
            </a:bodyPr>
            <a:lstStyle/>
            <a:p>
              <a:r>
                <a:rPr lang="en-US" sz="1600" dirty="0"/>
                <a:t>Realized</a:t>
              </a:r>
            </a:p>
          </p:txBody>
        </p:sp>
        <p:cxnSp>
          <p:nvCxnSpPr>
            <p:cNvPr id="28" name="Straight Connector 27">
              <a:extLst>
                <a:ext uri="{FF2B5EF4-FFF2-40B4-BE49-F238E27FC236}">
                  <a16:creationId xmlns:a16="http://schemas.microsoft.com/office/drawing/2014/main" id="{FAF85DA1-0B70-F346-AEA3-813540723C50}"/>
                </a:ext>
              </a:extLst>
            </p:cNvPr>
            <p:cNvCxnSpPr/>
            <p:nvPr/>
          </p:nvCxnSpPr>
          <p:spPr>
            <a:xfrm>
              <a:off x="7257128" y="2582626"/>
              <a:ext cx="0" cy="941136"/>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B009CCA-F88C-6D41-BBD9-8B6E0EE8844D}"/>
                </a:ext>
              </a:extLst>
            </p:cNvPr>
            <p:cNvCxnSpPr>
              <a:cxnSpLocks/>
            </p:cNvCxnSpPr>
            <p:nvPr/>
          </p:nvCxnSpPr>
          <p:spPr>
            <a:xfrm flipH="1">
              <a:off x="6008888" y="3023171"/>
              <a:ext cx="2946412" cy="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24227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matrix</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1D39E34-2423-9844-99B8-30BD7F377B26}"/>
                  </a:ext>
                </a:extLst>
              </p:cNvPr>
              <p:cNvSpPr txBox="1">
                <a:spLocks/>
              </p:cNvSpPr>
              <p:nvPr/>
            </p:nvSpPr>
            <p:spPr>
              <a:xfrm>
                <a:off x="1717040" y="1369196"/>
                <a:ext cx="69697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dirty="0"/>
                  <a:t>Proportion of correct classification</a:t>
                </a:r>
              </a:p>
              <a:p>
                <a:pPr marL="0" indent="0" algn="ctr">
                  <a:buFont typeface="Arial"/>
                  <a:buNone/>
                </a:pPr>
                <a:r>
                  <a:rPr lang="en-US" altLang="en-US" dirty="0"/>
                  <a:t>      </a:t>
                </a:r>
                <a14:m>
                  <m:oMath xmlns:m="http://schemas.openxmlformats.org/officeDocument/2006/math">
                    <m:r>
                      <m:rPr>
                        <m:sty m:val="p"/>
                      </m:rPr>
                      <a:rPr lang="en-US" altLang="en-US" sz="2000" b="0" i="0" smtClean="0">
                        <a:latin typeface="Cambria Math" panose="02040503050406030204" pitchFamily="18" charset="0"/>
                      </a:rPr>
                      <m:t>Accuracy</m:t>
                    </m:r>
                    <m:r>
                      <a:rPr lang="en-US" altLang="en-US" sz="2000" b="0" i="0" smtClean="0">
                        <a:latin typeface="Cambria Math" panose="02040503050406030204" pitchFamily="18" charset="0"/>
                      </a:rPr>
                      <m:t>=</m:t>
                    </m:r>
                    <m:f>
                      <m:fPr>
                        <m:ctrlPr>
                          <a:rPr lang="en-US" altLang="en-US" sz="2000" i="1">
                            <a:latin typeface="Cambria Math" panose="02040503050406030204" pitchFamily="18" charset="0"/>
                          </a:rPr>
                        </m:ctrlPr>
                      </m:fPr>
                      <m:num>
                        <m:r>
                          <m:rPr>
                            <m:sty m:val="p"/>
                          </m:rPr>
                          <a:rPr lang="en-US" altLang="en-US" sz="2000">
                            <a:latin typeface="Cambria Math" panose="02040503050406030204" pitchFamily="18" charset="0"/>
                          </a:rPr>
                          <m:t>T</m:t>
                        </m:r>
                        <m:r>
                          <a:rPr lang="en-US" altLang="en-US" sz="2000" i="1" smtClean="0">
                            <a:latin typeface="Cambria Math" panose="02040503050406030204" pitchFamily="18" charset="0"/>
                          </a:rPr>
                          <m:t>𝑃</m:t>
                        </m:r>
                        <m:r>
                          <a:rPr lang="en-US" altLang="en-US" sz="2000" i="1" smtClean="0">
                            <a:latin typeface="Cambria Math" panose="02040503050406030204" pitchFamily="18" charset="0"/>
                          </a:rPr>
                          <m:t>+</m:t>
                        </m:r>
                        <m:r>
                          <a:rPr lang="en-US" altLang="en-US" sz="2000" i="1" smtClean="0">
                            <a:latin typeface="Cambria Math" panose="02040503050406030204" pitchFamily="18" charset="0"/>
                          </a:rPr>
                          <m:t>𝑇𝑁</m:t>
                        </m:r>
                      </m:num>
                      <m:den>
                        <m:r>
                          <m:rPr>
                            <m:sty m:val="p"/>
                          </m:rPr>
                          <a:rPr lang="en-US" altLang="en-US" sz="2000" smtClean="0">
                            <a:latin typeface="Cambria Math" panose="02040503050406030204" pitchFamily="18" charset="0"/>
                          </a:rPr>
                          <m:t>TP</m:t>
                        </m:r>
                        <m:r>
                          <a:rPr lang="en-US" altLang="en-US" sz="2000" smtClean="0">
                            <a:latin typeface="Cambria Math" panose="02040503050406030204" pitchFamily="18" charset="0"/>
                          </a:rPr>
                          <m:t>+</m:t>
                        </m:r>
                        <m:r>
                          <m:rPr>
                            <m:sty m:val="p"/>
                          </m:rPr>
                          <a:rPr lang="en-US" altLang="en-US" sz="2000" smtClean="0">
                            <a:latin typeface="Cambria Math" panose="02040503050406030204" pitchFamily="18" charset="0"/>
                          </a:rPr>
                          <m:t>TN</m:t>
                        </m:r>
                        <m:r>
                          <a:rPr lang="en-US" altLang="en-US" sz="2000" smtClean="0">
                            <a:latin typeface="Cambria Math" panose="02040503050406030204" pitchFamily="18" charset="0"/>
                          </a:rPr>
                          <m:t>+</m:t>
                        </m:r>
                        <m:r>
                          <m:rPr>
                            <m:sty m:val="p"/>
                          </m:rPr>
                          <a:rPr lang="en-US" altLang="en-US" sz="2000" smtClean="0">
                            <a:latin typeface="Cambria Math" panose="02040503050406030204" pitchFamily="18" charset="0"/>
                          </a:rPr>
                          <m:t>FP</m:t>
                        </m:r>
                        <m:r>
                          <a:rPr lang="en-US" altLang="en-US" sz="2000" smtClean="0">
                            <a:latin typeface="Cambria Math" panose="02040503050406030204" pitchFamily="18" charset="0"/>
                          </a:rPr>
                          <m:t>+</m:t>
                        </m:r>
                        <m:r>
                          <m:rPr>
                            <m:sty m:val="p"/>
                          </m:rPr>
                          <a:rPr lang="en-US" altLang="en-US" sz="2000" smtClean="0">
                            <a:latin typeface="Cambria Math" panose="02040503050406030204" pitchFamily="18" charset="0"/>
                          </a:rPr>
                          <m:t>FN</m:t>
                        </m:r>
                      </m:den>
                    </m:f>
                  </m:oMath>
                </a14:m>
                <a:endParaRPr lang="en-US" altLang="en-US" sz="2000" dirty="0"/>
              </a:p>
              <a:p>
                <a:pPr marL="0" indent="0">
                  <a:buFont typeface="Arial"/>
                  <a:buNone/>
                </a:pPr>
                <a:endParaRPr lang="en-US" altLang="en-US" dirty="0"/>
              </a:p>
            </p:txBody>
          </p:sp>
        </mc:Choice>
        <mc:Fallback xmlns="">
          <p:sp>
            <p:nvSpPr>
              <p:cNvPr id="22" name="Content Placeholder 2">
                <a:extLst>
                  <a:ext uri="{FF2B5EF4-FFF2-40B4-BE49-F238E27FC236}">
                    <a16:creationId xmlns:a16="http://schemas.microsoft.com/office/drawing/2014/main" id="{B1D39E34-2423-9844-99B8-30BD7F377B26}"/>
                  </a:ext>
                </a:extLst>
              </p:cNvPr>
              <p:cNvSpPr txBox="1">
                <a:spLocks noRot="1" noChangeAspect="1" noMove="1" noResize="1" noEditPoints="1" noAdjustHandles="1" noChangeArrowheads="1" noChangeShapeType="1" noTextEdit="1"/>
              </p:cNvSpPr>
              <p:nvPr/>
            </p:nvSpPr>
            <p:spPr>
              <a:xfrm>
                <a:off x="1717040" y="1369196"/>
                <a:ext cx="6969760" cy="3394472"/>
              </a:xfrm>
              <a:prstGeom prst="rect">
                <a:avLst/>
              </a:prstGeom>
              <a:blipFill>
                <a:blip r:embed="rId2"/>
                <a:stretch>
                  <a:fillRect l="-364" t="-749"/>
                </a:stretch>
              </a:blipFill>
            </p:spPr>
            <p:txBody>
              <a:bodyPr/>
              <a:lstStyle/>
              <a:p>
                <a:r>
                  <a:rPr lang="en-US">
                    <a:noFill/>
                  </a:rPr>
                  <a:t> </a:t>
                </a:r>
              </a:p>
            </p:txBody>
          </p:sp>
        </mc:Fallback>
      </mc:AlternateContent>
      <p:graphicFrame>
        <p:nvGraphicFramePr>
          <p:cNvPr id="31" name="Table 30">
            <a:extLst>
              <a:ext uri="{FF2B5EF4-FFF2-40B4-BE49-F238E27FC236}">
                <a16:creationId xmlns:a16="http://schemas.microsoft.com/office/drawing/2014/main" id="{D69180AF-E3C7-8C46-89F1-AF744ADED9D4}"/>
              </a:ext>
            </a:extLst>
          </p:cNvPr>
          <p:cNvGraphicFramePr>
            <a:graphicFrameLocks noGrp="1"/>
          </p:cNvGraphicFramePr>
          <p:nvPr>
            <p:extLst/>
          </p:nvPr>
        </p:nvGraphicFramePr>
        <p:xfrm>
          <a:off x="3889829" y="2514889"/>
          <a:ext cx="3285009" cy="1112520"/>
        </p:xfrm>
        <a:graphic>
          <a:graphicData uri="http://schemas.openxmlformats.org/drawingml/2006/table">
            <a:tbl>
              <a:tblPr firstRow="1" bandRow="1">
                <a:tableStyleId>{5C22544A-7EE6-4342-B048-85BDC9FD1C3A}</a:tableStyleId>
              </a:tblPr>
              <a:tblGrid>
                <a:gridCol w="1095003">
                  <a:extLst>
                    <a:ext uri="{9D8B030D-6E8A-4147-A177-3AD203B41FA5}">
                      <a16:colId xmlns:a16="http://schemas.microsoft.com/office/drawing/2014/main" val="2506156290"/>
                    </a:ext>
                  </a:extLst>
                </a:gridCol>
                <a:gridCol w="1095003">
                  <a:extLst>
                    <a:ext uri="{9D8B030D-6E8A-4147-A177-3AD203B41FA5}">
                      <a16:colId xmlns:a16="http://schemas.microsoft.com/office/drawing/2014/main" val="3705773353"/>
                    </a:ext>
                  </a:extLst>
                </a:gridCol>
                <a:gridCol w="1095003">
                  <a:extLst>
                    <a:ext uri="{9D8B030D-6E8A-4147-A177-3AD203B41FA5}">
                      <a16:colId xmlns:a16="http://schemas.microsoft.com/office/drawing/2014/main" val="1445622601"/>
                    </a:ext>
                  </a:extLst>
                </a:gridCol>
              </a:tblGrid>
              <a:tr h="370840">
                <a:tc>
                  <a:txBody>
                    <a:bodyPr/>
                    <a:lstStyle/>
                    <a:p>
                      <a:endParaRPr lang="en-US" dirty="0"/>
                    </a:p>
                  </a:txBody>
                  <a:tcPr/>
                </a:tc>
                <a:tc>
                  <a:txBody>
                    <a:bodyPr/>
                    <a:lstStyle/>
                    <a:p>
                      <a:r>
                        <a:rPr lang="en-US" dirty="0"/>
                        <a:t>Real +</a:t>
                      </a:r>
                    </a:p>
                  </a:txBody>
                  <a:tcPr/>
                </a:tc>
                <a:tc>
                  <a:txBody>
                    <a:bodyPr/>
                    <a:lstStyle/>
                    <a:p>
                      <a:r>
                        <a:rPr lang="en-US" dirty="0"/>
                        <a:t>Real -</a:t>
                      </a:r>
                    </a:p>
                  </a:txBody>
                  <a:tcPr/>
                </a:tc>
                <a:extLst>
                  <a:ext uri="{0D108BD9-81ED-4DB2-BD59-A6C34878D82A}">
                    <a16:rowId xmlns:a16="http://schemas.microsoft.com/office/drawing/2014/main" val="3128008941"/>
                  </a:ext>
                </a:extLst>
              </a:tr>
              <a:tr h="370840">
                <a:tc>
                  <a:txBody>
                    <a:bodyPr/>
                    <a:lstStyle/>
                    <a:p>
                      <a:r>
                        <a:rPr lang="en-US" dirty="0"/>
                        <a:t>Predict +</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275236920"/>
                  </a:ext>
                </a:extLst>
              </a:tr>
              <a:tr h="370840">
                <a:tc>
                  <a:txBody>
                    <a:bodyPr/>
                    <a:lstStyle/>
                    <a:p>
                      <a:r>
                        <a:rPr lang="en-US" dirty="0"/>
                        <a:t>Predict -</a:t>
                      </a:r>
                    </a:p>
                  </a:txBody>
                  <a:tcPr/>
                </a:tc>
                <a:tc>
                  <a:txBody>
                    <a:bodyPr/>
                    <a:lstStyle/>
                    <a:p>
                      <a:r>
                        <a:rPr lang="en-US" dirty="0"/>
                        <a:t>5</a:t>
                      </a:r>
                    </a:p>
                  </a:txBody>
                  <a:tcPr/>
                </a:tc>
                <a:tc>
                  <a:txBody>
                    <a:bodyPr/>
                    <a:lstStyle/>
                    <a:p>
                      <a:r>
                        <a:rPr lang="en-US" dirty="0"/>
                        <a:t>125</a:t>
                      </a:r>
                    </a:p>
                  </a:txBody>
                  <a:tcPr/>
                </a:tc>
                <a:extLst>
                  <a:ext uri="{0D108BD9-81ED-4DB2-BD59-A6C34878D82A}">
                    <a16:rowId xmlns:a16="http://schemas.microsoft.com/office/drawing/2014/main" val="2410842863"/>
                  </a:ext>
                </a:extLst>
              </a:tr>
            </a:tbl>
          </a:graphicData>
        </a:graphic>
      </p:graphicFrame>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B181E61A-ED37-EB4F-B831-423D60C52969}"/>
                  </a:ext>
                </a:extLst>
              </p:cNvPr>
              <p:cNvSpPr/>
              <p:nvPr/>
            </p:nvSpPr>
            <p:spPr>
              <a:xfrm>
                <a:off x="3889829" y="3908260"/>
                <a:ext cx="2996333" cy="622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en-US" smtClean="0">
                          <a:latin typeface="Cambria Math" panose="02040503050406030204" pitchFamily="18" charset="0"/>
                        </a:rPr>
                        <m:t>Accuracy</m:t>
                      </m:r>
                      <m:r>
                        <a:rPr lang="en-US" altLang="en-US" smtClean="0">
                          <a:latin typeface="Cambria Math" panose="02040503050406030204" pitchFamily="18" charset="0"/>
                        </a:rPr>
                        <m:t>=</m:t>
                      </m:r>
                      <m:f>
                        <m:fPr>
                          <m:ctrlPr>
                            <a:rPr lang="en-US" altLang="en-US" i="1">
                              <a:latin typeface="Cambria Math" panose="02040503050406030204" pitchFamily="18" charset="0"/>
                            </a:rPr>
                          </m:ctrlPr>
                        </m:fPr>
                        <m:num>
                          <m:r>
                            <a:rPr lang="en-US" altLang="en-US" b="0" i="1" smtClean="0">
                              <a:latin typeface="Cambria Math" panose="02040503050406030204" pitchFamily="18" charset="0"/>
                            </a:rPr>
                            <m:t>125</m:t>
                          </m:r>
                        </m:num>
                        <m:den>
                          <m:r>
                            <a:rPr lang="en-US" altLang="en-US" b="0" i="0" smtClean="0">
                              <a:latin typeface="Cambria Math" panose="02040503050406030204" pitchFamily="18" charset="0"/>
                            </a:rPr>
                            <m:t>5+125</m:t>
                          </m:r>
                        </m:den>
                      </m:f>
                      <m:r>
                        <a:rPr lang="en-US" altLang="en-US" b="0" i="1" smtClean="0">
                          <a:latin typeface="Cambria Math" panose="02040503050406030204" pitchFamily="18" charset="0"/>
                        </a:rPr>
                        <m:t>=96%</m:t>
                      </m:r>
                    </m:oMath>
                  </m:oMathPara>
                </a14:m>
                <a:endParaRPr lang="en-US" dirty="0"/>
              </a:p>
            </p:txBody>
          </p:sp>
        </mc:Choice>
        <mc:Fallback xmlns="">
          <p:sp>
            <p:nvSpPr>
              <p:cNvPr id="33" name="Rectangle 32">
                <a:extLst>
                  <a:ext uri="{FF2B5EF4-FFF2-40B4-BE49-F238E27FC236}">
                    <a16:creationId xmlns:a16="http://schemas.microsoft.com/office/drawing/2014/main" id="{B181E61A-ED37-EB4F-B831-423D60C52969}"/>
                  </a:ext>
                </a:extLst>
              </p:cNvPr>
              <p:cNvSpPr>
                <a:spLocks noRot="1" noChangeAspect="1" noMove="1" noResize="1" noEditPoints="1" noAdjustHandles="1" noChangeArrowheads="1" noChangeShapeType="1" noTextEdit="1"/>
              </p:cNvSpPr>
              <p:nvPr/>
            </p:nvSpPr>
            <p:spPr>
              <a:xfrm>
                <a:off x="3889829" y="3908260"/>
                <a:ext cx="2996333" cy="622927"/>
              </a:xfrm>
              <a:prstGeom prst="rect">
                <a:avLst/>
              </a:prstGeom>
              <a:blipFill>
                <a:blip r:embed="rId3"/>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1379262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Key matrix</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1D39E34-2423-9844-99B8-30BD7F377B26}"/>
                  </a:ext>
                </a:extLst>
              </p:cNvPr>
              <p:cNvSpPr txBox="1">
                <a:spLocks/>
              </p:cNvSpPr>
              <p:nvPr/>
            </p:nvSpPr>
            <p:spPr>
              <a:xfrm>
                <a:off x="1717040" y="1369196"/>
                <a:ext cx="69697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dirty="0"/>
                  <a:t>Proportion of correct positive classification</a:t>
                </a:r>
              </a:p>
              <a:p>
                <a:pPr marL="0" indent="0">
                  <a:buFont typeface="Arial"/>
                  <a:buNone/>
                </a:pPr>
                <a:r>
                  <a:rPr lang="en-US" altLang="en-US" dirty="0"/>
                  <a:t>      </a:t>
                </a:r>
                <a14:m>
                  <m:oMath xmlns:m="http://schemas.openxmlformats.org/officeDocument/2006/math">
                    <m:r>
                      <a:rPr lang="en-US" altLang="en-US" sz="1800" i="1" smtClean="0">
                        <a:latin typeface="Cambria Math" panose="02040503050406030204" pitchFamily="18" charset="0"/>
                      </a:rPr>
                      <m:t>𝑅𝑒𝑐𝑎𝑙𝑙</m:t>
                    </m:r>
                    <m:r>
                      <a:rPr lang="en-US" altLang="en-US" sz="1800" i="1" smtClean="0">
                        <a:latin typeface="Cambria Math" panose="02040503050406030204" pitchFamily="18" charset="0"/>
                      </a:rPr>
                      <m:t>=</m:t>
                    </m:r>
                    <m:f>
                      <m:fPr>
                        <m:ctrlPr>
                          <a:rPr lang="en-US" altLang="en-US" sz="1800" i="1" smtClean="0">
                            <a:latin typeface="Cambria Math" panose="02040503050406030204" pitchFamily="18" charset="0"/>
                          </a:rPr>
                        </m:ctrlPr>
                      </m:fPr>
                      <m:num>
                        <m:r>
                          <m:rPr>
                            <m:sty m:val="p"/>
                          </m:rPr>
                          <a:rPr lang="en-US" altLang="en-US" sz="1800">
                            <a:latin typeface="Cambria Math" panose="02040503050406030204" pitchFamily="18" charset="0"/>
                          </a:rPr>
                          <m:t>T</m:t>
                        </m:r>
                        <m:r>
                          <m:rPr>
                            <m:sty m:val="p"/>
                          </m:rPr>
                          <a:rPr lang="en-US" altLang="en-US" sz="1800" smtClean="0">
                            <a:latin typeface="Cambria Math" panose="02040503050406030204" pitchFamily="18" charset="0"/>
                          </a:rPr>
                          <m:t>P</m:t>
                        </m:r>
                      </m:num>
                      <m:den>
                        <m:r>
                          <m:rPr>
                            <m:sty m:val="p"/>
                          </m:rPr>
                          <a:rPr lang="en-US" altLang="en-US" sz="1800" smtClean="0">
                            <a:latin typeface="Cambria Math" panose="02040503050406030204" pitchFamily="18" charset="0"/>
                          </a:rPr>
                          <m:t>TP</m:t>
                        </m:r>
                        <m:r>
                          <a:rPr lang="en-US" altLang="en-US" sz="1800" smtClean="0">
                            <a:latin typeface="Cambria Math" panose="02040503050406030204" pitchFamily="18" charset="0"/>
                          </a:rPr>
                          <m:t>+</m:t>
                        </m:r>
                        <m:r>
                          <m:rPr>
                            <m:sty m:val="p"/>
                          </m:rPr>
                          <a:rPr lang="en-US" altLang="en-US" sz="1800" smtClean="0">
                            <a:latin typeface="Cambria Math" panose="02040503050406030204" pitchFamily="18" charset="0"/>
                          </a:rPr>
                          <m:t>FN</m:t>
                        </m:r>
                      </m:den>
                    </m:f>
                  </m:oMath>
                </a14:m>
                <a:endParaRPr lang="en-US" altLang="en-US" sz="1800" dirty="0"/>
              </a:p>
              <a:p>
                <a:pPr marL="0" indent="0">
                  <a:buFont typeface="Arial"/>
                  <a:buNone/>
                </a:pPr>
                <a:endParaRPr lang="en-US" altLang="en-US" dirty="0"/>
              </a:p>
              <a:p>
                <a:r>
                  <a:rPr lang="en-US" altLang="en-US" dirty="0"/>
                  <a:t>Positive predicted value</a:t>
                </a:r>
              </a:p>
              <a:p>
                <a:pPr marL="0" indent="0">
                  <a:buNone/>
                </a:pPr>
                <a:r>
                  <a:rPr lang="en-US" altLang="en-US" dirty="0"/>
                  <a:t>Likelihood of be positive when </a:t>
                </a:r>
              </a:p>
              <a:p>
                <a:pPr marL="0" indent="0">
                  <a:buNone/>
                </a:pPr>
                <a:r>
                  <a:rPr lang="en-US" altLang="en-US" dirty="0"/>
                  <a:t>prediction is positive</a:t>
                </a:r>
              </a:p>
              <a:p>
                <a:pPr marL="0" indent="0">
                  <a:buFont typeface="Arial"/>
                  <a:buNone/>
                </a:pPr>
                <a:endParaRPr lang="en-US" dirty="0"/>
              </a:p>
              <a:p>
                <a:pPr marL="0" indent="0">
                  <a:buFont typeface="Arial"/>
                  <a:buNone/>
                </a:pPr>
                <a14:m>
                  <m:oMathPara xmlns:m="http://schemas.openxmlformats.org/officeDocument/2006/math">
                    <m:oMathParaPr>
                      <m:jc m:val="left"/>
                    </m:oMathParaPr>
                    <m:oMath xmlns:m="http://schemas.openxmlformats.org/officeDocument/2006/math">
                      <m:r>
                        <a:rPr lang="en-US" altLang="en-US" i="1" smtClean="0">
                          <a:latin typeface="Cambria Math" panose="02040503050406030204" pitchFamily="18" charset="0"/>
                        </a:rPr>
                        <m:t>𝑃𝑟𝑒𝑐𝑖𝑠𝑖𝑜𝑛</m:t>
                      </m:r>
                      <m:r>
                        <a:rPr lang="en-US" altLang="en-US" i="1" smtClean="0">
                          <a:latin typeface="Cambria Math" panose="02040503050406030204" pitchFamily="18" charset="0"/>
                        </a:rPr>
                        <m:t>=</m:t>
                      </m:r>
                      <m:f>
                        <m:fPr>
                          <m:ctrlPr>
                            <a:rPr lang="en-US" altLang="en-US" i="1">
                              <a:latin typeface="Cambria Math" panose="02040503050406030204" pitchFamily="18" charset="0"/>
                            </a:rPr>
                          </m:ctrlPr>
                        </m:fPr>
                        <m:num>
                          <m:r>
                            <m:rPr>
                              <m:sty m:val="p"/>
                            </m:rPr>
                            <a:rPr lang="en-US" altLang="en-US" smtClean="0">
                              <a:latin typeface="Cambria Math" panose="02040503050406030204" pitchFamily="18" charset="0"/>
                            </a:rPr>
                            <m:t>TP</m:t>
                          </m:r>
                        </m:num>
                        <m:den>
                          <m:r>
                            <m:rPr>
                              <m:sty m:val="p"/>
                            </m:rPr>
                            <a:rPr lang="en-US" altLang="en-US" smtClean="0">
                              <a:latin typeface="Cambria Math" panose="02040503050406030204" pitchFamily="18" charset="0"/>
                            </a:rPr>
                            <m:t>TP</m:t>
                          </m:r>
                          <m:r>
                            <a:rPr lang="en-US" altLang="en-US" smtClean="0">
                              <a:latin typeface="Cambria Math" panose="02040503050406030204" pitchFamily="18" charset="0"/>
                            </a:rPr>
                            <m:t>+</m:t>
                          </m:r>
                          <m:r>
                            <m:rPr>
                              <m:sty m:val="p"/>
                            </m:rPr>
                            <a:rPr lang="en-US" altLang="en-US" smtClean="0">
                              <a:latin typeface="Cambria Math" panose="02040503050406030204" pitchFamily="18" charset="0"/>
                            </a:rPr>
                            <m:t>FP</m:t>
                          </m:r>
                        </m:den>
                      </m:f>
                    </m:oMath>
                  </m:oMathPara>
                </a14:m>
                <a:endParaRPr lang="en-US" altLang="en-US" dirty="0">
                  <a:latin typeface="BernhardMod BT" pitchFamily="18" charset="0"/>
                </a:endParaRPr>
              </a:p>
            </p:txBody>
          </p:sp>
        </mc:Choice>
        <mc:Fallback xmlns="">
          <p:sp>
            <p:nvSpPr>
              <p:cNvPr id="22" name="Content Placeholder 2">
                <a:extLst>
                  <a:ext uri="{FF2B5EF4-FFF2-40B4-BE49-F238E27FC236}">
                    <a16:creationId xmlns:a16="http://schemas.microsoft.com/office/drawing/2014/main" id="{B1D39E34-2423-9844-99B8-30BD7F377B26}"/>
                  </a:ext>
                </a:extLst>
              </p:cNvPr>
              <p:cNvSpPr txBox="1">
                <a:spLocks noRot="1" noChangeAspect="1" noMove="1" noResize="1" noEditPoints="1" noAdjustHandles="1" noChangeArrowheads="1" noChangeShapeType="1" noTextEdit="1"/>
              </p:cNvSpPr>
              <p:nvPr/>
            </p:nvSpPr>
            <p:spPr>
              <a:xfrm>
                <a:off x="1717040" y="1369196"/>
                <a:ext cx="6969760" cy="3394472"/>
              </a:xfrm>
              <a:prstGeom prst="rect">
                <a:avLst/>
              </a:prstGeom>
              <a:blipFill>
                <a:blip r:embed="rId2"/>
                <a:stretch>
                  <a:fillRect l="-364" t="-749"/>
                </a:stretch>
              </a:blipFill>
            </p:spPr>
            <p:txBody>
              <a:bodyPr/>
              <a:lstStyle/>
              <a:p>
                <a:r>
                  <a:rPr lang="en-US">
                    <a:noFill/>
                  </a:rPr>
                  <a:t> </a:t>
                </a:r>
              </a:p>
            </p:txBody>
          </p:sp>
        </mc:Fallback>
      </mc:AlternateContent>
      <p:graphicFrame>
        <p:nvGraphicFramePr>
          <p:cNvPr id="23" name="Table 22">
            <a:extLst>
              <a:ext uri="{FF2B5EF4-FFF2-40B4-BE49-F238E27FC236}">
                <a16:creationId xmlns:a16="http://schemas.microsoft.com/office/drawing/2014/main" id="{6C80EC20-D3D6-734E-99FB-E9E9758FD624}"/>
              </a:ext>
            </a:extLst>
          </p:cNvPr>
          <p:cNvGraphicFramePr>
            <a:graphicFrameLocks noGrp="1"/>
          </p:cNvGraphicFramePr>
          <p:nvPr>
            <p:extLst/>
          </p:nvPr>
        </p:nvGraphicFramePr>
        <p:xfrm>
          <a:off x="5050971" y="1818203"/>
          <a:ext cx="3285009" cy="1112520"/>
        </p:xfrm>
        <a:graphic>
          <a:graphicData uri="http://schemas.openxmlformats.org/drawingml/2006/table">
            <a:tbl>
              <a:tblPr firstRow="1" bandRow="1">
                <a:tableStyleId>{5C22544A-7EE6-4342-B048-85BDC9FD1C3A}</a:tableStyleId>
              </a:tblPr>
              <a:tblGrid>
                <a:gridCol w="1095003">
                  <a:extLst>
                    <a:ext uri="{9D8B030D-6E8A-4147-A177-3AD203B41FA5}">
                      <a16:colId xmlns:a16="http://schemas.microsoft.com/office/drawing/2014/main" val="2506156290"/>
                    </a:ext>
                  </a:extLst>
                </a:gridCol>
                <a:gridCol w="1095003">
                  <a:extLst>
                    <a:ext uri="{9D8B030D-6E8A-4147-A177-3AD203B41FA5}">
                      <a16:colId xmlns:a16="http://schemas.microsoft.com/office/drawing/2014/main" val="3705773353"/>
                    </a:ext>
                  </a:extLst>
                </a:gridCol>
                <a:gridCol w="1095003">
                  <a:extLst>
                    <a:ext uri="{9D8B030D-6E8A-4147-A177-3AD203B41FA5}">
                      <a16:colId xmlns:a16="http://schemas.microsoft.com/office/drawing/2014/main" val="1445622601"/>
                    </a:ext>
                  </a:extLst>
                </a:gridCol>
              </a:tblGrid>
              <a:tr h="370840">
                <a:tc>
                  <a:txBody>
                    <a:bodyPr/>
                    <a:lstStyle/>
                    <a:p>
                      <a:endParaRPr lang="en-US" dirty="0"/>
                    </a:p>
                  </a:txBody>
                  <a:tcPr/>
                </a:tc>
                <a:tc>
                  <a:txBody>
                    <a:bodyPr/>
                    <a:lstStyle/>
                    <a:p>
                      <a:r>
                        <a:rPr lang="en-US" dirty="0"/>
                        <a:t>Real +</a:t>
                      </a:r>
                    </a:p>
                  </a:txBody>
                  <a:tcPr/>
                </a:tc>
                <a:tc>
                  <a:txBody>
                    <a:bodyPr/>
                    <a:lstStyle/>
                    <a:p>
                      <a:r>
                        <a:rPr lang="en-US" dirty="0"/>
                        <a:t>Real -</a:t>
                      </a:r>
                    </a:p>
                  </a:txBody>
                  <a:tcPr/>
                </a:tc>
                <a:extLst>
                  <a:ext uri="{0D108BD9-81ED-4DB2-BD59-A6C34878D82A}">
                    <a16:rowId xmlns:a16="http://schemas.microsoft.com/office/drawing/2014/main" val="3128008941"/>
                  </a:ext>
                </a:extLst>
              </a:tr>
              <a:tr h="370840">
                <a:tc>
                  <a:txBody>
                    <a:bodyPr/>
                    <a:lstStyle/>
                    <a:p>
                      <a:r>
                        <a:rPr lang="en-US" dirty="0"/>
                        <a:t>Predict +</a:t>
                      </a:r>
                    </a:p>
                  </a:txBody>
                  <a:tcPr/>
                </a:tc>
                <a:tc>
                  <a:txBody>
                    <a:bodyPr/>
                    <a:lstStyle/>
                    <a:p>
                      <a:r>
                        <a:rPr lang="en-US" dirty="0"/>
                        <a:t>TP</a:t>
                      </a:r>
                    </a:p>
                  </a:txBody>
                  <a:tcPr/>
                </a:tc>
                <a:tc>
                  <a:txBody>
                    <a:bodyPr/>
                    <a:lstStyle/>
                    <a:p>
                      <a:r>
                        <a:rPr lang="en-US" dirty="0"/>
                        <a:t>FP</a:t>
                      </a:r>
                    </a:p>
                  </a:txBody>
                  <a:tcPr/>
                </a:tc>
                <a:extLst>
                  <a:ext uri="{0D108BD9-81ED-4DB2-BD59-A6C34878D82A}">
                    <a16:rowId xmlns:a16="http://schemas.microsoft.com/office/drawing/2014/main" val="1275236920"/>
                  </a:ext>
                </a:extLst>
              </a:tr>
              <a:tr h="370840">
                <a:tc>
                  <a:txBody>
                    <a:bodyPr/>
                    <a:lstStyle/>
                    <a:p>
                      <a:r>
                        <a:rPr lang="en-US" dirty="0"/>
                        <a:t>Predict -</a:t>
                      </a:r>
                    </a:p>
                  </a:txBody>
                  <a:tcPr/>
                </a:tc>
                <a:tc>
                  <a:txBody>
                    <a:bodyPr/>
                    <a:lstStyle/>
                    <a:p>
                      <a:r>
                        <a:rPr lang="en-US" dirty="0"/>
                        <a:t>FN</a:t>
                      </a:r>
                    </a:p>
                  </a:txBody>
                  <a:tcPr/>
                </a:tc>
                <a:tc>
                  <a:txBody>
                    <a:bodyPr/>
                    <a:lstStyle/>
                    <a:p>
                      <a:r>
                        <a:rPr lang="en-US" dirty="0"/>
                        <a:t>TN</a:t>
                      </a:r>
                    </a:p>
                  </a:txBody>
                  <a:tcPr/>
                </a:tc>
                <a:extLst>
                  <a:ext uri="{0D108BD9-81ED-4DB2-BD59-A6C34878D82A}">
                    <a16:rowId xmlns:a16="http://schemas.microsoft.com/office/drawing/2014/main" val="2410842863"/>
                  </a:ext>
                </a:extLst>
              </a:tr>
            </a:tbl>
          </a:graphicData>
        </a:graphic>
      </p:graphicFrame>
      <p:sp>
        <p:nvSpPr>
          <p:cNvPr id="24" name="Rounded Rectangle 23">
            <a:extLst>
              <a:ext uri="{FF2B5EF4-FFF2-40B4-BE49-F238E27FC236}">
                <a16:creationId xmlns:a16="http://schemas.microsoft.com/office/drawing/2014/main" id="{3BDE57C2-A961-2749-AF00-F6BF81B7F6D6}"/>
              </a:ext>
            </a:extLst>
          </p:cNvPr>
          <p:cNvSpPr/>
          <p:nvPr/>
        </p:nvSpPr>
        <p:spPr>
          <a:xfrm>
            <a:off x="6168063" y="2166541"/>
            <a:ext cx="1060051" cy="764182"/>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56689DE1-99A6-A446-8243-736C65068273}"/>
              </a:ext>
            </a:extLst>
          </p:cNvPr>
          <p:cNvSpPr/>
          <p:nvPr/>
        </p:nvSpPr>
        <p:spPr>
          <a:xfrm>
            <a:off x="6168063" y="2174207"/>
            <a:ext cx="2167917" cy="360202"/>
          </a:xfrm>
          <a:prstGeom prst="round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923BD955-E268-2945-BB6A-37A4D7EE70B5}"/>
              </a:ext>
            </a:extLst>
          </p:cNvPr>
          <p:cNvGraphicFramePr>
            <a:graphicFrameLocks noGrp="1"/>
          </p:cNvGraphicFramePr>
          <p:nvPr>
            <p:extLst/>
          </p:nvPr>
        </p:nvGraphicFramePr>
        <p:xfrm>
          <a:off x="5050970" y="3066432"/>
          <a:ext cx="3285009" cy="1112520"/>
        </p:xfrm>
        <a:graphic>
          <a:graphicData uri="http://schemas.openxmlformats.org/drawingml/2006/table">
            <a:tbl>
              <a:tblPr firstRow="1" bandRow="1">
                <a:tableStyleId>{5C22544A-7EE6-4342-B048-85BDC9FD1C3A}</a:tableStyleId>
              </a:tblPr>
              <a:tblGrid>
                <a:gridCol w="1095003">
                  <a:extLst>
                    <a:ext uri="{9D8B030D-6E8A-4147-A177-3AD203B41FA5}">
                      <a16:colId xmlns:a16="http://schemas.microsoft.com/office/drawing/2014/main" val="2506156290"/>
                    </a:ext>
                  </a:extLst>
                </a:gridCol>
                <a:gridCol w="1095003">
                  <a:extLst>
                    <a:ext uri="{9D8B030D-6E8A-4147-A177-3AD203B41FA5}">
                      <a16:colId xmlns:a16="http://schemas.microsoft.com/office/drawing/2014/main" val="3705773353"/>
                    </a:ext>
                  </a:extLst>
                </a:gridCol>
                <a:gridCol w="1095003">
                  <a:extLst>
                    <a:ext uri="{9D8B030D-6E8A-4147-A177-3AD203B41FA5}">
                      <a16:colId xmlns:a16="http://schemas.microsoft.com/office/drawing/2014/main" val="1445622601"/>
                    </a:ext>
                  </a:extLst>
                </a:gridCol>
              </a:tblGrid>
              <a:tr h="370840">
                <a:tc>
                  <a:txBody>
                    <a:bodyPr/>
                    <a:lstStyle/>
                    <a:p>
                      <a:endParaRPr lang="en-US" dirty="0"/>
                    </a:p>
                  </a:txBody>
                  <a:tcPr/>
                </a:tc>
                <a:tc>
                  <a:txBody>
                    <a:bodyPr/>
                    <a:lstStyle/>
                    <a:p>
                      <a:r>
                        <a:rPr lang="en-US" dirty="0"/>
                        <a:t>Real +</a:t>
                      </a:r>
                    </a:p>
                  </a:txBody>
                  <a:tcPr/>
                </a:tc>
                <a:tc>
                  <a:txBody>
                    <a:bodyPr/>
                    <a:lstStyle/>
                    <a:p>
                      <a:r>
                        <a:rPr lang="en-US" dirty="0"/>
                        <a:t>Real -</a:t>
                      </a:r>
                    </a:p>
                  </a:txBody>
                  <a:tcPr/>
                </a:tc>
                <a:extLst>
                  <a:ext uri="{0D108BD9-81ED-4DB2-BD59-A6C34878D82A}">
                    <a16:rowId xmlns:a16="http://schemas.microsoft.com/office/drawing/2014/main" val="3128008941"/>
                  </a:ext>
                </a:extLst>
              </a:tr>
              <a:tr h="370840">
                <a:tc>
                  <a:txBody>
                    <a:bodyPr/>
                    <a:lstStyle/>
                    <a:p>
                      <a:r>
                        <a:rPr lang="en-US" dirty="0"/>
                        <a:t>Predict +</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275236920"/>
                  </a:ext>
                </a:extLst>
              </a:tr>
              <a:tr h="370840">
                <a:tc>
                  <a:txBody>
                    <a:bodyPr/>
                    <a:lstStyle/>
                    <a:p>
                      <a:r>
                        <a:rPr lang="en-US" dirty="0"/>
                        <a:t>Predict -</a:t>
                      </a:r>
                    </a:p>
                  </a:txBody>
                  <a:tcPr/>
                </a:tc>
                <a:tc>
                  <a:txBody>
                    <a:bodyPr/>
                    <a:lstStyle/>
                    <a:p>
                      <a:r>
                        <a:rPr lang="en-US" dirty="0"/>
                        <a:t>5</a:t>
                      </a:r>
                    </a:p>
                  </a:txBody>
                  <a:tcPr/>
                </a:tc>
                <a:tc>
                  <a:txBody>
                    <a:bodyPr/>
                    <a:lstStyle/>
                    <a:p>
                      <a:r>
                        <a:rPr lang="en-US" dirty="0"/>
                        <a:t>125</a:t>
                      </a:r>
                    </a:p>
                  </a:txBody>
                  <a:tcPr/>
                </a:tc>
                <a:extLst>
                  <a:ext uri="{0D108BD9-81ED-4DB2-BD59-A6C34878D82A}">
                    <a16:rowId xmlns:a16="http://schemas.microsoft.com/office/drawing/2014/main" val="2410842863"/>
                  </a:ext>
                </a:extLst>
              </a:tr>
            </a:tbl>
          </a:graphicData>
        </a:graphic>
      </p:graphicFrame>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C574841-A243-A741-B133-C742ABFAD77B}"/>
                  </a:ext>
                </a:extLst>
              </p:cNvPr>
              <p:cNvSpPr/>
              <p:nvPr/>
            </p:nvSpPr>
            <p:spPr>
              <a:xfrm>
                <a:off x="4539270" y="4394336"/>
                <a:ext cx="26116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en-US" i="1" smtClean="0">
                          <a:latin typeface="Cambria Math" panose="02040503050406030204" pitchFamily="18" charset="0"/>
                        </a:rPr>
                        <m:t>𝑅𝑒𝑐𝑎𝑙𝑙</m:t>
                      </m:r>
                      <m:r>
                        <a:rPr lang="en-US" altLang="en-US" b="0" i="1" smtClean="0">
                          <a:latin typeface="Cambria Math" panose="02040503050406030204" pitchFamily="18" charset="0"/>
                        </a:rPr>
                        <m:t>=</m:t>
                      </m:r>
                      <m:r>
                        <a:rPr lang="en-US" altLang="en-US" b="0" i="1" smtClean="0">
                          <a:latin typeface="Cambria Math" panose="02040503050406030204" pitchFamily="18" charset="0"/>
                        </a:rPr>
                        <m:t>𝑃𝑟𝑒𝑐𝑖𝑠𝑖𝑜𝑛</m:t>
                      </m:r>
                      <m:r>
                        <a:rPr lang="en-US" altLang="en-US" i="1" smtClean="0">
                          <a:latin typeface="Cambria Math" panose="02040503050406030204" pitchFamily="18" charset="0"/>
                        </a:rPr>
                        <m:t>=</m:t>
                      </m:r>
                      <m:r>
                        <a:rPr lang="en-US" altLang="en-US" b="0" i="1" smtClean="0">
                          <a:latin typeface="Cambria Math" panose="02040503050406030204" pitchFamily="18" charset="0"/>
                        </a:rPr>
                        <m:t>0</m:t>
                      </m:r>
                    </m:oMath>
                  </m:oMathPara>
                </a14:m>
                <a:endParaRPr lang="en-US" dirty="0"/>
              </a:p>
            </p:txBody>
          </p:sp>
        </mc:Choice>
        <mc:Fallback xmlns="">
          <p:sp>
            <p:nvSpPr>
              <p:cNvPr id="3" name="Rectangle 2">
                <a:extLst>
                  <a:ext uri="{FF2B5EF4-FFF2-40B4-BE49-F238E27FC236}">
                    <a16:creationId xmlns:a16="http://schemas.microsoft.com/office/drawing/2014/main" id="{FC574841-A243-A741-B133-C742ABFAD77B}"/>
                  </a:ext>
                </a:extLst>
              </p:cNvPr>
              <p:cNvSpPr>
                <a:spLocks noRot="1" noChangeAspect="1" noMove="1" noResize="1" noEditPoints="1" noAdjustHandles="1" noChangeArrowheads="1" noChangeShapeType="1" noTextEdit="1"/>
              </p:cNvSpPr>
              <p:nvPr/>
            </p:nvSpPr>
            <p:spPr>
              <a:xfrm>
                <a:off x="4539270" y="4394336"/>
                <a:ext cx="2611677" cy="36933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43323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F-score/Support</a:t>
            </a:r>
          </a:p>
        </p:txBody>
      </p: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B1D39E34-2423-9844-99B8-30BD7F377B26}"/>
                  </a:ext>
                </a:extLst>
              </p:cNvPr>
              <p:cNvSpPr txBox="1">
                <a:spLocks/>
              </p:cNvSpPr>
              <p:nvPr/>
            </p:nvSpPr>
            <p:spPr>
              <a:xfrm>
                <a:off x="1717040" y="1369196"/>
                <a:ext cx="6969760" cy="3394472"/>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1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en-US" dirty="0"/>
                  <a:t>F-Score</a:t>
                </a:r>
                <a:r>
                  <a:rPr lang="en-US" dirty="0"/>
                  <a:t>(</a:t>
                </a:r>
                <a:r>
                  <a:rPr lang="en-CA" dirty="0"/>
                  <a:t>harmonic mean of precision and recall)</a:t>
                </a:r>
                <a:r>
                  <a:rPr lang="en-US" altLang="en-US" dirty="0"/>
                  <a:t> is a single measure of classification like accuracy but more informative</a:t>
                </a:r>
              </a:p>
              <a:p>
                <a:pPr marL="0" indent="0">
                  <a:buNone/>
                </a:pPr>
                <a:endParaRPr lang="en-US" altLang="en-US" dirty="0"/>
              </a:p>
              <a:p>
                <a:pPr marL="0" indent="0">
                  <a:buFont typeface="Arial"/>
                  <a:buNone/>
                </a:pPr>
                <a:r>
                  <a:rPr lang="en-US" altLang="en-US" dirty="0"/>
                  <a:t>      F-Score consider both precision and recall</a:t>
                </a:r>
              </a:p>
              <a:p>
                <a:pPr marL="0" indent="0">
                  <a:buFont typeface="Arial"/>
                  <a:buNone/>
                </a:pPr>
                <a:endParaRPr lang="en-US" altLang="en-US" dirty="0"/>
              </a:p>
              <a:p>
                <a:r>
                  <a:rPr lang="en-US" altLang="en-US" dirty="0"/>
                  <a:t>Higher F-score , better predictor (</a:t>
                </a:r>
                <a14:m>
                  <m:oMath xmlns:m="http://schemas.openxmlformats.org/officeDocument/2006/math">
                    <m:r>
                      <a:rPr lang="en-US" altLang="en-US" b="0" i="1" smtClean="0">
                        <a:latin typeface="Cambria Math" panose="02040503050406030204" pitchFamily="18" charset="0"/>
                      </a:rPr>
                      <m:t>0</m:t>
                    </m:r>
                    <m:r>
                      <a:rPr lang="en-US" altLang="en-US" b="0" i="1" smtClean="0">
                        <a:latin typeface="Cambria Math" panose="02040503050406030204" pitchFamily="18" charset="0"/>
                        <a:ea typeface="Cambria Math" panose="02040503050406030204" pitchFamily="18" charset="0"/>
                      </a:rPr>
                      <m:t>≤</m:t>
                    </m:r>
                    <m:r>
                      <a:rPr lang="en-US" altLang="en-US" b="0" i="1" smtClean="0">
                        <a:latin typeface="Cambria Math" panose="02040503050406030204" pitchFamily="18" charset="0"/>
                        <a:ea typeface="Cambria Math" panose="02040503050406030204" pitchFamily="18" charset="0"/>
                      </a:rPr>
                      <m:t>𝐹</m:t>
                    </m:r>
                    <m:r>
                      <a:rPr lang="en-US" altLang="en-US" b="0" i="1" smtClean="0">
                        <a:latin typeface="Cambria Math" panose="02040503050406030204" pitchFamily="18" charset="0"/>
                        <a:ea typeface="Cambria Math" panose="02040503050406030204" pitchFamily="18" charset="0"/>
                      </a:rPr>
                      <m:t>≤1)</m:t>
                    </m:r>
                  </m:oMath>
                </a14:m>
                <a:endParaRPr lang="en-US" altLang="en-US" dirty="0"/>
              </a:p>
              <a:p>
                <a:pPr marL="0" indent="0">
                  <a:buFont typeface="Arial"/>
                  <a:buNone/>
                </a:pPr>
                <a:r>
                  <a:rPr lang="en-US" altLang="en-US" dirty="0"/>
                  <a:t>      </a:t>
                </a:r>
              </a:p>
              <a:p>
                <a:pPr marL="0" indent="0">
                  <a:buFont typeface="Arial"/>
                  <a:buNone/>
                </a:pPr>
                <a14:m>
                  <m:oMathPara xmlns:m="http://schemas.openxmlformats.org/officeDocument/2006/math">
                    <m:oMathParaPr>
                      <m:jc m:val="centerGroup"/>
                    </m:oMathParaPr>
                    <m:oMath xmlns:m="http://schemas.openxmlformats.org/officeDocument/2006/math">
                      <m:r>
                        <a:rPr lang="en-US" altLang="en-US" b="0" i="1" smtClean="0">
                          <a:latin typeface="Cambria Math" panose="02040503050406030204" pitchFamily="18" charset="0"/>
                        </a:rPr>
                        <m:t>𝐹</m:t>
                      </m:r>
                      <m:r>
                        <a:rPr lang="en-US" altLang="en-US" b="0" i="1" smtClean="0">
                          <a:latin typeface="Cambria Math" panose="02040503050406030204" pitchFamily="18" charset="0"/>
                        </a:rPr>
                        <m:t>=</m:t>
                      </m:r>
                      <m:f>
                        <m:fPr>
                          <m:ctrlPr>
                            <a:rPr lang="en-US" altLang="en-US" i="1" smtClean="0">
                              <a:latin typeface="Cambria Math" panose="02040503050406030204" pitchFamily="18" charset="0"/>
                            </a:rPr>
                          </m:ctrlPr>
                        </m:fPr>
                        <m:num>
                          <m:r>
                            <a:rPr lang="en-US" altLang="en-US" b="0" i="1" smtClean="0">
                              <a:latin typeface="Cambria Math" panose="02040503050406030204" pitchFamily="18" charset="0"/>
                            </a:rPr>
                            <m:t>2</m:t>
                          </m:r>
                        </m:num>
                        <m:den>
                          <m:f>
                            <m:fPr>
                              <m:ctrlPr>
                                <a:rPr lang="en-US" altLang="en-US" i="1" smtClean="0">
                                  <a:latin typeface="Cambria Math" panose="02040503050406030204" pitchFamily="18" charset="0"/>
                                </a:rPr>
                              </m:ctrlPr>
                            </m:fPr>
                            <m:num>
                              <m:r>
                                <a:rPr lang="en-US" altLang="en-US" b="0" i="1" smtClean="0">
                                  <a:latin typeface="Cambria Math" panose="02040503050406030204" pitchFamily="18" charset="0"/>
                                </a:rPr>
                                <m:t>1</m:t>
                              </m:r>
                            </m:num>
                            <m:den>
                              <m:r>
                                <a:rPr lang="en-US" altLang="en-US" b="0" i="1" smtClean="0">
                                  <a:latin typeface="Cambria Math" panose="02040503050406030204" pitchFamily="18" charset="0"/>
                                </a:rPr>
                                <m:t>𝑅𝑒𝑐𝑎𝑙𝑙</m:t>
                              </m:r>
                            </m:den>
                          </m:f>
                          <m:r>
                            <a:rPr lang="en-US" altLang="en-US" b="0" i="1" smtClean="0">
                              <a:latin typeface="Cambria Math" panose="02040503050406030204" pitchFamily="18" charset="0"/>
                            </a:rPr>
                            <m:t>+</m:t>
                          </m:r>
                          <m:f>
                            <m:fPr>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1</m:t>
                              </m:r>
                            </m:num>
                            <m:den>
                              <m:r>
                                <a:rPr lang="en-US" altLang="en-US" b="0" i="1" smtClean="0">
                                  <a:latin typeface="Cambria Math" panose="02040503050406030204" pitchFamily="18" charset="0"/>
                                </a:rPr>
                                <m:t>𝑃𝑟𝑒𝑐𝑖𝑠𝑖𝑜𝑛</m:t>
                              </m:r>
                            </m:den>
                          </m:f>
                        </m:den>
                      </m:f>
                    </m:oMath>
                  </m:oMathPara>
                </a14:m>
                <a:endParaRPr lang="en-US" altLang="en-US" dirty="0"/>
              </a:p>
              <a:p>
                <a:pPr marL="0" indent="0">
                  <a:buFont typeface="Arial"/>
                  <a:buNone/>
                </a:pPr>
                <a:endParaRPr lang="en-US" altLang="en-US" dirty="0"/>
              </a:p>
              <a:p>
                <a:r>
                  <a:rPr lang="en-CA" dirty="0"/>
                  <a:t>Support is the number of actual occurrences of the class in the dataset. Imbalanced support in the training data indicates weaknesses in the reported scores.</a:t>
                </a:r>
                <a:endParaRPr lang="en-US" altLang="en-US" dirty="0"/>
              </a:p>
            </p:txBody>
          </p:sp>
        </mc:Choice>
        <mc:Fallback xmlns="">
          <p:sp>
            <p:nvSpPr>
              <p:cNvPr id="22" name="Content Placeholder 2">
                <a:extLst>
                  <a:ext uri="{FF2B5EF4-FFF2-40B4-BE49-F238E27FC236}">
                    <a16:creationId xmlns:a16="http://schemas.microsoft.com/office/drawing/2014/main" id="{B1D39E34-2423-9844-99B8-30BD7F377B26}"/>
                  </a:ext>
                </a:extLst>
              </p:cNvPr>
              <p:cNvSpPr txBox="1">
                <a:spLocks noRot="1" noChangeAspect="1" noMove="1" noResize="1" noEditPoints="1" noAdjustHandles="1" noChangeArrowheads="1" noChangeShapeType="1" noTextEdit="1"/>
              </p:cNvSpPr>
              <p:nvPr/>
            </p:nvSpPr>
            <p:spPr>
              <a:xfrm>
                <a:off x="1717040" y="1369196"/>
                <a:ext cx="6969760" cy="3394472"/>
              </a:xfrm>
              <a:prstGeom prst="rect">
                <a:avLst/>
              </a:prstGeom>
              <a:blipFill>
                <a:blip r:embed="rId2"/>
                <a:stretch>
                  <a:fillRect l="-182" t="-1498"/>
                </a:stretch>
              </a:blipFill>
            </p:spPr>
            <p:txBody>
              <a:bodyPr/>
              <a:lstStyle/>
              <a:p>
                <a:r>
                  <a:rPr lang="en-US">
                    <a:noFill/>
                  </a:rPr>
                  <a:t> </a:t>
                </a:r>
              </a:p>
            </p:txBody>
          </p:sp>
        </mc:Fallback>
      </mc:AlternateContent>
    </p:spTree>
    <p:extLst>
      <p:ext uri="{BB962C8B-B14F-4D97-AF65-F5344CB8AC3E}">
        <p14:creationId xmlns:p14="http://schemas.microsoft.com/office/powerpoint/2010/main" val="2113820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Neuron</a:t>
            </a:r>
          </a:p>
        </p:txBody>
      </p:sp>
      <p:sp>
        <p:nvSpPr>
          <p:cNvPr id="3" name="Content Placeholder 2"/>
          <p:cNvSpPr>
            <a:spLocks noGrp="1"/>
          </p:cNvSpPr>
          <p:nvPr>
            <p:ph idx="1"/>
          </p:nvPr>
        </p:nvSpPr>
        <p:spPr>
          <a:xfrm>
            <a:off x="1717040" y="1210909"/>
            <a:ext cx="6969760" cy="3394472"/>
          </a:xfrm>
        </p:spPr>
        <p:txBody>
          <a:bodyPr/>
          <a:lstStyle/>
          <a:p>
            <a:endParaRPr lang="en-US" b="1" dirty="0"/>
          </a:p>
          <a:p>
            <a:endParaRPr lang="en-US" b="1" dirty="0"/>
          </a:p>
          <a:p>
            <a:endParaRPr lang="en-US" b="1" dirty="0"/>
          </a:p>
          <a:p>
            <a:r>
              <a:rPr lang="en-US" sz="1400" b="1" dirty="0"/>
              <a:t>Weight</a:t>
            </a:r>
            <a:r>
              <a:rPr lang="en-US" sz="1400" dirty="0"/>
              <a:t> (w)</a:t>
            </a:r>
            <a:r>
              <a:rPr lang="en-US" sz="1400" b="1" dirty="0"/>
              <a:t>:</a:t>
            </a:r>
            <a:r>
              <a:rPr lang="en-US" sz="1400" dirty="0"/>
              <a:t> is coefficient that scale (amplify or minimize) the input signal to a given neuron in the network.</a:t>
            </a:r>
          </a:p>
          <a:p>
            <a:pPr marL="0" indent="0">
              <a:buNone/>
            </a:pPr>
            <a:r>
              <a:rPr lang="en-US" sz="1400" dirty="0"/>
              <a:t> </a:t>
            </a:r>
          </a:p>
          <a:p>
            <a:r>
              <a:rPr lang="en-US" sz="1400" b="1" dirty="0"/>
              <a:t>Bias</a:t>
            </a:r>
            <a:r>
              <a:rPr lang="en-US" sz="1400" dirty="0"/>
              <a:t> (b)</a:t>
            </a:r>
            <a:r>
              <a:rPr lang="en-US" sz="1400" b="1" dirty="0"/>
              <a:t>:</a:t>
            </a:r>
            <a:r>
              <a:rPr lang="en-US" sz="1400" dirty="0"/>
              <a:t> is scalar value added to the input to ensure that at least a few nodes per layer are activated regardless of signal strength</a:t>
            </a:r>
          </a:p>
          <a:p>
            <a:pPr marL="0" indent="0">
              <a:buNone/>
            </a:pPr>
            <a:endParaRPr lang="en-US" sz="1400" dirty="0"/>
          </a:p>
          <a:p>
            <a:r>
              <a:rPr lang="en-US" sz="1400" b="1" dirty="0"/>
              <a:t>Activation function </a:t>
            </a:r>
            <a:r>
              <a:rPr lang="en-US" sz="1400" dirty="0"/>
              <a:t>(f)</a:t>
            </a:r>
            <a:r>
              <a:rPr lang="en-US" sz="1400" b="1" dirty="0"/>
              <a:t>: </a:t>
            </a:r>
            <a:r>
              <a:rPr lang="en-US" sz="1400" dirty="0"/>
              <a:t>The function that govern the artificial neuron’s behavior. </a:t>
            </a:r>
          </a:p>
          <a:p>
            <a:pPr marL="0" indent="0">
              <a:buNone/>
            </a:pPr>
            <a:endParaRPr lang="en-US" sz="1400" dirty="0"/>
          </a:p>
          <a:p>
            <a:r>
              <a:rPr lang="en-US" sz="1400" b="1" dirty="0"/>
              <a:t>Activation: </a:t>
            </a:r>
            <a:r>
              <a:rPr lang="en-US" sz="1400" dirty="0"/>
              <a:t>When an artificial neuron passes on a nonzero value to another artificial neuron.</a:t>
            </a:r>
            <a:endParaRPr lang="en-CA" sz="1400" dirty="0"/>
          </a:p>
        </p:txBody>
      </p:sp>
      <p:pic>
        <p:nvPicPr>
          <p:cNvPr id="5" name="Picture 4">
            <a:extLst>
              <a:ext uri="{FF2B5EF4-FFF2-40B4-BE49-F238E27FC236}">
                <a16:creationId xmlns:a16="http://schemas.microsoft.com/office/drawing/2014/main" id="{28AFD179-CDAA-7347-ABCA-BBD716621AC5}"/>
              </a:ext>
            </a:extLst>
          </p:cNvPr>
          <p:cNvPicPr>
            <a:picLocks noChangeAspect="1"/>
          </p:cNvPicPr>
          <p:nvPr/>
        </p:nvPicPr>
        <p:blipFill>
          <a:blip r:embed="rId2"/>
          <a:stretch>
            <a:fillRect/>
          </a:stretch>
        </p:blipFill>
        <p:spPr>
          <a:xfrm>
            <a:off x="3583169" y="854114"/>
            <a:ext cx="2939459" cy="1259768"/>
          </a:xfrm>
          <a:prstGeom prst="rect">
            <a:avLst/>
          </a:prstGeom>
        </p:spPr>
      </p:pic>
    </p:spTree>
    <p:extLst>
      <p:ext uri="{BB962C8B-B14F-4D97-AF65-F5344CB8AC3E}">
        <p14:creationId xmlns:p14="http://schemas.microsoft.com/office/powerpoint/2010/main" val="16613014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Contingency tables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CA" dirty="0"/>
                  <a:t>how well the model does in predicting the target variable on out of sample observations. </a:t>
                </a:r>
              </a:p>
              <a:p>
                <a:pPr marL="0" indent="0">
                  <a:buNone/>
                </a:pPr>
                <a:endParaRPr lang="en-US" dirty="0"/>
              </a:p>
              <a:p>
                <a:r>
                  <a:rPr lang="en-US" altLang="en-US" dirty="0"/>
                  <a:t>True Positive </a:t>
                </a:r>
                <a:r>
                  <a:rPr lang="en-US" altLang="en-US" dirty="0">
                    <a:solidFill>
                      <a:srgbClr val="FF0000"/>
                    </a:solidFill>
                  </a:rPr>
                  <a:t>(Sensitivity)</a:t>
                </a:r>
              </a:p>
              <a:p>
                <a:pPr marL="0" indent="0">
                  <a:buNone/>
                </a:pPr>
                <a:endParaRPr lang="en-US" altLang="en-US" dirty="0"/>
              </a:p>
              <a:p>
                <a:pPr marL="0" indent="0">
                  <a:buNone/>
                </a:pPr>
                <a:r>
                  <a:rPr lang="en-US" altLang="en-US" dirty="0"/>
                  <a:t>                      </a:t>
                </a:r>
                <a14:m>
                  <m:oMath xmlns:m="http://schemas.openxmlformats.org/officeDocument/2006/math">
                    <m:f>
                      <m:fPr>
                        <m:ctrlPr>
                          <a:rPr lang="en-US" altLang="en-US" sz="2000" i="1" smtClean="0">
                            <a:latin typeface="Cambria Math" panose="02040503050406030204" pitchFamily="18" charset="0"/>
                          </a:rPr>
                        </m:ctrlPr>
                      </m:fPr>
                      <m:num>
                        <m:r>
                          <m:rPr>
                            <m:sty m:val="p"/>
                          </m:rPr>
                          <a:rPr lang="en-US" altLang="en-US" sz="2000" b="0" i="0" smtClean="0">
                            <a:latin typeface="Cambria Math" panose="02040503050406030204" pitchFamily="18" charset="0"/>
                          </a:rPr>
                          <m:t>TP</m:t>
                        </m:r>
                      </m:num>
                      <m:den>
                        <m:r>
                          <m:rPr>
                            <m:sty m:val="p"/>
                          </m:rPr>
                          <a:rPr lang="en-US" altLang="en-US" sz="2000" b="0" i="0" smtClean="0">
                            <a:latin typeface="Cambria Math" panose="02040503050406030204" pitchFamily="18" charset="0"/>
                          </a:rPr>
                          <m:t>TP</m:t>
                        </m:r>
                        <m:r>
                          <a:rPr lang="en-US" altLang="en-US" sz="2000" b="0" i="0" smtClean="0">
                            <a:latin typeface="Cambria Math" panose="02040503050406030204" pitchFamily="18" charset="0"/>
                          </a:rPr>
                          <m:t>+</m:t>
                        </m:r>
                        <m:r>
                          <m:rPr>
                            <m:sty m:val="p"/>
                          </m:rPr>
                          <a:rPr lang="en-US" altLang="en-US" sz="2000" b="0" i="0" smtClean="0">
                            <a:latin typeface="Cambria Math" panose="02040503050406030204" pitchFamily="18" charset="0"/>
                          </a:rPr>
                          <m:t>FN</m:t>
                        </m:r>
                      </m:den>
                    </m:f>
                  </m:oMath>
                </a14:m>
                <a:endParaRPr lang="en-US" altLang="en-US" sz="2000" dirty="0"/>
              </a:p>
              <a:p>
                <a:pPr marL="0" indent="0">
                  <a:buNone/>
                </a:pPr>
                <a:endParaRPr lang="en-US" altLang="en-US" dirty="0"/>
              </a:p>
              <a:p>
                <a:pPr>
                  <a:buFont typeface="Wingdings" pitchFamily="2" charset="2"/>
                  <a:buChar char="§"/>
                </a:pPr>
                <a:r>
                  <a:rPr lang="en-US" dirty="0"/>
                  <a:t>False Positive </a:t>
                </a:r>
                <a:r>
                  <a:rPr lang="en-US" dirty="0">
                    <a:solidFill>
                      <a:srgbClr val="FF0000"/>
                    </a:solidFill>
                  </a:rPr>
                  <a:t>(1-Specificity)</a:t>
                </a:r>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r>
                        <a:rPr lang="en-US" altLang="en-US" b="0" i="1" smtClean="0">
                          <a:latin typeface="Cambria Math" panose="02040503050406030204" pitchFamily="18" charset="0"/>
                        </a:rPr>
                        <m:t>1−</m:t>
                      </m:r>
                      <m:f>
                        <m:fPr>
                          <m:ctrlPr>
                            <a:rPr lang="en-US" altLang="en-US" i="1">
                              <a:latin typeface="Cambria Math" panose="02040503050406030204" pitchFamily="18" charset="0"/>
                            </a:rPr>
                          </m:ctrlPr>
                        </m:fPr>
                        <m:num>
                          <m:r>
                            <m:rPr>
                              <m:sty m:val="p"/>
                            </m:rPr>
                            <a:rPr lang="en-US" altLang="en-US" b="0" i="0" smtClean="0">
                              <a:latin typeface="Cambria Math" panose="02040503050406030204" pitchFamily="18" charset="0"/>
                            </a:rPr>
                            <m:t>TN</m:t>
                          </m:r>
                        </m:num>
                        <m:den>
                          <m:r>
                            <a:rPr lang="en-US" altLang="en-US" i="1">
                              <a:latin typeface="Cambria Math" panose="02040503050406030204" pitchFamily="18" charset="0"/>
                            </a:rPr>
                            <m:t>𝐹𝑃</m:t>
                          </m:r>
                          <m:r>
                            <a:rPr lang="en-US" altLang="en-US">
                              <a:latin typeface="Cambria Math" panose="02040503050406030204" pitchFamily="18" charset="0"/>
                            </a:rPr>
                            <m:t>+</m:t>
                          </m:r>
                          <m:r>
                            <a:rPr lang="en-US" altLang="en-US" i="1">
                              <a:latin typeface="Cambria Math" panose="02040503050406030204" pitchFamily="18" charset="0"/>
                            </a:rPr>
                            <m:t>𝑇𝑁</m:t>
                          </m:r>
                        </m:den>
                      </m:f>
                      <m:r>
                        <a:rPr lang="en-US" altLang="en-US" b="0" i="1" smtClean="0">
                          <a:latin typeface="Cambria Math" panose="02040503050406030204" pitchFamily="18" charset="0"/>
                        </a:rPr>
                        <m:t>=</m:t>
                      </m:r>
                      <m:f>
                        <m:fPr>
                          <m:ctrlPr>
                            <a:rPr lang="en-US" altLang="en-US" i="1">
                              <a:latin typeface="Cambria Math" panose="02040503050406030204" pitchFamily="18" charset="0"/>
                            </a:rPr>
                          </m:ctrlPr>
                        </m:fPr>
                        <m:num>
                          <m:r>
                            <m:rPr>
                              <m:sty m:val="p"/>
                            </m:rPr>
                            <a:rPr lang="en-US" altLang="en-US" b="0" i="0" smtClean="0">
                              <a:latin typeface="Cambria Math" panose="02040503050406030204" pitchFamily="18" charset="0"/>
                            </a:rPr>
                            <m:t>F</m:t>
                          </m:r>
                          <m:r>
                            <m:rPr>
                              <m:sty m:val="p"/>
                            </m:rPr>
                            <a:rPr lang="en-US" altLang="en-US">
                              <a:latin typeface="Cambria Math" panose="02040503050406030204" pitchFamily="18" charset="0"/>
                            </a:rPr>
                            <m:t>P</m:t>
                          </m:r>
                        </m:num>
                        <m:den>
                          <m:r>
                            <a:rPr lang="en-US" altLang="en-US" i="1" smtClean="0">
                              <a:latin typeface="Cambria Math" panose="02040503050406030204" pitchFamily="18" charset="0"/>
                            </a:rPr>
                            <m:t>𝐹</m:t>
                          </m:r>
                          <m:r>
                            <a:rPr lang="en-US" altLang="en-US" b="0" i="1" smtClean="0">
                              <a:latin typeface="Cambria Math" panose="02040503050406030204" pitchFamily="18" charset="0"/>
                            </a:rPr>
                            <m:t>𝑃</m:t>
                          </m:r>
                          <m:r>
                            <a:rPr lang="en-US" altLang="en-US">
                              <a:latin typeface="Cambria Math" panose="02040503050406030204" pitchFamily="18" charset="0"/>
                            </a:rPr>
                            <m:t>+</m:t>
                          </m:r>
                          <m:r>
                            <a:rPr lang="en-US" altLang="en-US" i="1" smtClean="0">
                              <a:latin typeface="Cambria Math" panose="02040503050406030204" pitchFamily="18" charset="0"/>
                            </a:rPr>
                            <m:t>𝑇</m:t>
                          </m:r>
                          <m:r>
                            <a:rPr lang="en-US" altLang="en-US" b="0" i="1" smtClean="0">
                              <a:latin typeface="Cambria Math" panose="02040503050406030204" pitchFamily="18" charset="0"/>
                            </a:rPr>
                            <m:t>𝑁</m:t>
                          </m:r>
                        </m:den>
                      </m:f>
                    </m:oMath>
                  </m:oMathPara>
                </a14:m>
                <a:br>
                  <a:rPr lang="en-CA" dirty="0"/>
                </a:br>
                <a:endParaRPr lang="en-US" altLang="en-US" dirty="0">
                  <a:latin typeface="BernhardMod BT"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64" t="-373"/>
                </a:stretch>
              </a:blipFill>
            </p:spPr>
            <p:txBody>
              <a:bodyPr/>
              <a:lstStyle/>
              <a:p>
                <a:r>
                  <a:rPr lang="en-US">
                    <a:noFill/>
                  </a:rPr>
                  <a:t> </a:t>
                </a:r>
              </a:p>
            </p:txBody>
          </p:sp>
        </mc:Fallback>
      </mc:AlternateContent>
      <p:graphicFrame>
        <p:nvGraphicFramePr>
          <p:cNvPr id="8" name="Table 7">
            <a:extLst>
              <a:ext uri="{FF2B5EF4-FFF2-40B4-BE49-F238E27FC236}">
                <a16:creationId xmlns:a16="http://schemas.microsoft.com/office/drawing/2014/main" id="{950B6937-3788-FC4B-92DF-0E9E0EBB99AC}"/>
              </a:ext>
            </a:extLst>
          </p:cNvPr>
          <p:cNvGraphicFramePr>
            <a:graphicFrameLocks noGrp="1"/>
          </p:cNvGraphicFramePr>
          <p:nvPr>
            <p:extLst/>
          </p:nvPr>
        </p:nvGraphicFramePr>
        <p:xfrm>
          <a:off x="5152571" y="2572946"/>
          <a:ext cx="3285009" cy="1112520"/>
        </p:xfrm>
        <a:graphic>
          <a:graphicData uri="http://schemas.openxmlformats.org/drawingml/2006/table">
            <a:tbl>
              <a:tblPr firstRow="1" bandRow="1">
                <a:tableStyleId>{5C22544A-7EE6-4342-B048-85BDC9FD1C3A}</a:tableStyleId>
              </a:tblPr>
              <a:tblGrid>
                <a:gridCol w="1095003">
                  <a:extLst>
                    <a:ext uri="{9D8B030D-6E8A-4147-A177-3AD203B41FA5}">
                      <a16:colId xmlns:a16="http://schemas.microsoft.com/office/drawing/2014/main" val="2506156290"/>
                    </a:ext>
                  </a:extLst>
                </a:gridCol>
                <a:gridCol w="1095003">
                  <a:extLst>
                    <a:ext uri="{9D8B030D-6E8A-4147-A177-3AD203B41FA5}">
                      <a16:colId xmlns:a16="http://schemas.microsoft.com/office/drawing/2014/main" val="3705773353"/>
                    </a:ext>
                  </a:extLst>
                </a:gridCol>
                <a:gridCol w="1095003">
                  <a:extLst>
                    <a:ext uri="{9D8B030D-6E8A-4147-A177-3AD203B41FA5}">
                      <a16:colId xmlns:a16="http://schemas.microsoft.com/office/drawing/2014/main" val="1445622601"/>
                    </a:ext>
                  </a:extLst>
                </a:gridCol>
              </a:tblGrid>
              <a:tr h="370840">
                <a:tc>
                  <a:txBody>
                    <a:bodyPr/>
                    <a:lstStyle/>
                    <a:p>
                      <a:endParaRPr lang="en-US" dirty="0"/>
                    </a:p>
                  </a:txBody>
                  <a:tcPr/>
                </a:tc>
                <a:tc>
                  <a:txBody>
                    <a:bodyPr/>
                    <a:lstStyle/>
                    <a:p>
                      <a:r>
                        <a:rPr lang="en-US" dirty="0"/>
                        <a:t>Real +</a:t>
                      </a:r>
                    </a:p>
                  </a:txBody>
                  <a:tcPr/>
                </a:tc>
                <a:tc>
                  <a:txBody>
                    <a:bodyPr/>
                    <a:lstStyle/>
                    <a:p>
                      <a:r>
                        <a:rPr lang="en-US" dirty="0"/>
                        <a:t>Real -</a:t>
                      </a:r>
                    </a:p>
                  </a:txBody>
                  <a:tcPr/>
                </a:tc>
                <a:extLst>
                  <a:ext uri="{0D108BD9-81ED-4DB2-BD59-A6C34878D82A}">
                    <a16:rowId xmlns:a16="http://schemas.microsoft.com/office/drawing/2014/main" val="3128008941"/>
                  </a:ext>
                </a:extLst>
              </a:tr>
              <a:tr h="370840">
                <a:tc>
                  <a:txBody>
                    <a:bodyPr/>
                    <a:lstStyle/>
                    <a:p>
                      <a:r>
                        <a:rPr lang="en-US" dirty="0"/>
                        <a:t>Predict +</a:t>
                      </a:r>
                    </a:p>
                  </a:txBody>
                  <a:tcPr/>
                </a:tc>
                <a:tc>
                  <a:txBody>
                    <a:bodyPr/>
                    <a:lstStyle/>
                    <a:p>
                      <a:r>
                        <a:rPr lang="en-US" dirty="0"/>
                        <a:t>TP</a:t>
                      </a:r>
                    </a:p>
                  </a:txBody>
                  <a:tcPr/>
                </a:tc>
                <a:tc>
                  <a:txBody>
                    <a:bodyPr/>
                    <a:lstStyle/>
                    <a:p>
                      <a:r>
                        <a:rPr lang="en-US" dirty="0"/>
                        <a:t>FP</a:t>
                      </a:r>
                    </a:p>
                  </a:txBody>
                  <a:tcPr/>
                </a:tc>
                <a:extLst>
                  <a:ext uri="{0D108BD9-81ED-4DB2-BD59-A6C34878D82A}">
                    <a16:rowId xmlns:a16="http://schemas.microsoft.com/office/drawing/2014/main" val="1275236920"/>
                  </a:ext>
                </a:extLst>
              </a:tr>
              <a:tr h="370840">
                <a:tc>
                  <a:txBody>
                    <a:bodyPr/>
                    <a:lstStyle/>
                    <a:p>
                      <a:r>
                        <a:rPr lang="en-US" dirty="0"/>
                        <a:t>Predict -</a:t>
                      </a:r>
                    </a:p>
                  </a:txBody>
                  <a:tcPr/>
                </a:tc>
                <a:tc>
                  <a:txBody>
                    <a:bodyPr/>
                    <a:lstStyle/>
                    <a:p>
                      <a:r>
                        <a:rPr lang="en-US" dirty="0"/>
                        <a:t>FN</a:t>
                      </a:r>
                    </a:p>
                  </a:txBody>
                  <a:tcPr/>
                </a:tc>
                <a:tc>
                  <a:txBody>
                    <a:bodyPr/>
                    <a:lstStyle/>
                    <a:p>
                      <a:r>
                        <a:rPr lang="en-US" dirty="0"/>
                        <a:t>TN</a:t>
                      </a:r>
                    </a:p>
                  </a:txBody>
                  <a:tcPr/>
                </a:tc>
                <a:extLst>
                  <a:ext uri="{0D108BD9-81ED-4DB2-BD59-A6C34878D82A}">
                    <a16:rowId xmlns:a16="http://schemas.microsoft.com/office/drawing/2014/main" val="2410842863"/>
                  </a:ext>
                </a:extLst>
              </a:tr>
            </a:tbl>
          </a:graphicData>
        </a:graphic>
      </p:graphicFrame>
      <p:sp>
        <p:nvSpPr>
          <p:cNvPr id="9" name="Rounded Rectangle 8">
            <a:extLst>
              <a:ext uri="{FF2B5EF4-FFF2-40B4-BE49-F238E27FC236}">
                <a16:creationId xmlns:a16="http://schemas.microsoft.com/office/drawing/2014/main" id="{1FED6F55-C950-8D41-8155-81E3B20E69CB}"/>
              </a:ext>
            </a:extLst>
          </p:cNvPr>
          <p:cNvSpPr/>
          <p:nvPr/>
        </p:nvSpPr>
        <p:spPr>
          <a:xfrm>
            <a:off x="6298691" y="2572946"/>
            <a:ext cx="860611" cy="111252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6DD238D2-52AB-1348-BC35-CB5ED4FD43F2}"/>
              </a:ext>
            </a:extLst>
          </p:cNvPr>
          <p:cNvCxnSpPr>
            <a:cxnSpLocks/>
          </p:cNvCxnSpPr>
          <p:nvPr/>
        </p:nvCxnSpPr>
        <p:spPr>
          <a:xfrm>
            <a:off x="3875314" y="2897387"/>
            <a:ext cx="2307772" cy="0"/>
          </a:xfrm>
          <a:prstGeom prst="straightConnector1">
            <a:avLst/>
          </a:prstGeom>
          <a:ln w="63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a:extLst>
              <a:ext uri="{FF2B5EF4-FFF2-40B4-BE49-F238E27FC236}">
                <a16:creationId xmlns:a16="http://schemas.microsoft.com/office/drawing/2014/main" id="{334321EF-23A8-AF43-A9FF-110A94546A19}"/>
              </a:ext>
            </a:extLst>
          </p:cNvPr>
          <p:cNvSpPr/>
          <p:nvPr/>
        </p:nvSpPr>
        <p:spPr>
          <a:xfrm>
            <a:off x="7368136" y="2563563"/>
            <a:ext cx="860611" cy="1112520"/>
          </a:xfrm>
          <a:prstGeom prst="round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74BEC15A-FD52-5045-ADE2-8C4BE76EDD6F}"/>
              </a:ext>
            </a:extLst>
          </p:cNvPr>
          <p:cNvCxnSpPr>
            <a:cxnSpLocks/>
          </p:cNvCxnSpPr>
          <p:nvPr/>
        </p:nvCxnSpPr>
        <p:spPr>
          <a:xfrm>
            <a:off x="4119836" y="4152872"/>
            <a:ext cx="3543707" cy="0"/>
          </a:xfrm>
          <a:prstGeom prst="straightConnector1">
            <a:avLst/>
          </a:prstGeom>
          <a:ln w="63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C50B561-8C7F-544B-B529-26F68F6E6C19}"/>
              </a:ext>
            </a:extLst>
          </p:cNvPr>
          <p:cNvCxnSpPr/>
          <p:nvPr/>
        </p:nvCxnSpPr>
        <p:spPr>
          <a:xfrm flipV="1">
            <a:off x="7678057" y="3685466"/>
            <a:ext cx="0" cy="465620"/>
          </a:xfrm>
          <a:prstGeom prst="straightConnector1">
            <a:avLst/>
          </a:prstGeom>
          <a:ln w="635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991E251-E3B6-5448-82FB-9E41287787EF}"/>
              </a:ext>
            </a:extLst>
          </p:cNvPr>
          <p:cNvCxnSpPr/>
          <p:nvPr/>
        </p:nvCxnSpPr>
        <p:spPr>
          <a:xfrm>
            <a:off x="4119836" y="3685466"/>
            <a:ext cx="0" cy="465620"/>
          </a:xfrm>
          <a:prstGeom prst="straightConnector1">
            <a:avLst/>
          </a:prstGeom>
          <a:ln w="63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0102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What is perceptron?</a:t>
            </a:r>
          </a:p>
        </p:txBody>
      </p:sp>
      <p:sp>
        <p:nvSpPr>
          <p:cNvPr id="3" name="Content Placeholder 2"/>
          <p:cNvSpPr>
            <a:spLocks noGrp="1"/>
          </p:cNvSpPr>
          <p:nvPr>
            <p:ph idx="1"/>
          </p:nvPr>
        </p:nvSpPr>
        <p:spPr>
          <a:xfrm>
            <a:off x="1717040" y="998124"/>
            <a:ext cx="6969760" cy="3394472"/>
          </a:xfrm>
        </p:spPr>
        <p:txBody>
          <a:bodyPr/>
          <a:lstStyle/>
          <a:p>
            <a:r>
              <a:rPr lang="en-CA" sz="1400" dirty="0"/>
              <a:t>Multiple-Input Neuron</a:t>
            </a:r>
          </a:p>
          <a:p>
            <a:pPr marL="0" indent="0">
              <a:buNone/>
            </a:pPr>
            <a:endParaRPr lang="en-US" dirty="0"/>
          </a:p>
          <a:p>
            <a:pPr marL="0" indent="0">
              <a:buNone/>
            </a:pPr>
            <a:endParaRPr lang="en-US" dirty="0"/>
          </a:p>
          <a:p>
            <a:pPr marL="0" indent="0">
              <a:buNone/>
            </a:pPr>
            <a:endParaRPr lang="en-US" dirty="0"/>
          </a:p>
          <a:p>
            <a:pPr marL="0" indent="0">
              <a:buNone/>
            </a:pPr>
            <a:endParaRPr lang="en-CA" sz="1400" i="1" dirty="0"/>
          </a:p>
          <a:p>
            <a:pPr marL="0" indent="0">
              <a:buNone/>
            </a:pPr>
            <a:r>
              <a:rPr lang="en-CA" sz="1400" i="1" dirty="0"/>
              <a:t>     n= w</a:t>
            </a:r>
            <a:r>
              <a:rPr lang="en-CA" sz="1400" i="1" baseline="-25000" dirty="0"/>
              <a:t>1,1</a:t>
            </a:r>
            <a:r>
              <a:rPr lang="en-CA" sz="1400" i="1" dirty="0"/>
              <a:t>p</a:t>
            </a:r>
            <a:r>
              <a:rPr lang="en-CA" sz="1400" i="1" baseline="-25000" dirty="0"/>
              <a:t>1</a:t>
            </a:r>
            <a:r>
              <a:rPr lang="en-CA" sz="1400" i="1" dirty="0"/>
              <a:t>+w</a:t>
            </a:r>
            <a:r>
              <a:rPr lang="en-CA" sz="1400" i="1" baseline="-25000" dirty="0"/>
              <a:t>1,2</a:t>
            </a:r>
            <a:r>
              <a:rPr lang="en-CA" sz="1400" i="1" dirty="0"/>
              <a:t>p</a:t>
            </a:r>
            <a:r>
              <a:rPr lang="en-CA" sz="1400" i="1" baseline="-25000" dirty="0"/>
              <a:t>2</a:t>
            </a:r>
            <a:r>
              <a:rPr lang="en-CA" sz="1400" i="1" dirty="0"/>
              <a:t>+…+w</a:t>
            </a:r>
            <a:r>
              <a:rPr lang="en-CA" sz="1400" i="1" baseline="-25000" dirty="0"/>
              <a:t>1,R</a:t>
            </a:r>
            <a:r>
              <a:rPr lang="en-CA" sz="1400" i="1" dirty="0"/>
              <a:t>p</a:t>
            </a:r>
            <a:r>
              <a:rPr lang="en-CA" sz="1400" i="1" baseline="-25000" dirty="0"/>
              <a:t>R</a:t>
            </a:r>
            <a:endParaRPr lang="en-CA" sz="1400" dirty="0"/>
          </a:p>
          <a:p>
            <a:pPr marL="0" indent="0">
              <a:buNone/>
            </a:pPr>
            <a:endParaRPr lang="en-US" dirty="0"/>
          </a:p>
        </p:txBody>
      </p:sp>
      <p:pic>
        <p:nvPicPr>
          <p:cNvPr id="6" name="Picture 5">
            <a:extLst>
              <a:ext uri="{FF2B5EF4-FFF2-40B4-BE49-F238E27FC236}">
                <a16:creationId xmlns:a16="http://schemas.microsoft.com/office/drawing/2014/main" id="{5565E62D-7A1F-274F-8806-55F5EDFFBED3}"/>
              </a:ext>
            </a:extLst>
          </p:cNvPr>
          <p:cNvPicPr>
            <a:picLocks noChangeAspect="1"/>
          </p:cNvPicPr>
          <p:nvPr/>
        </p:nvPicPr>
        <p:blipFill>
          <a:blip r:embed="rId2"/>
          <a:stretch>
            <a:fillRect/>
          </a:stretch>
        </p:blipFill>
        <p:spPr>
          <a:xfrm>
            <a:off x="2060723" y="1324182"/>
            <a:ext cx="2455235" cy="1073137"/>
          </a:xfrm>
          <a:prstGeom prst="rect">
            <a:avLst/>
          </a:prstGeom>
        </p:spPr>
      </p:pic>
      <p:pic>
        <p:nvPicPr>
          <p:cNvPr id="7" name="Picture 6">
            <a:extLst>
              <a:ext uri="{FF2B5EF4-FFF2-40B4-BE49-F238E27FC236}">
                <a16:creationId xmlns:a16="http://schemas.microsoft.com/office/drawing/2014/main" id="{FE076C50-E781-BF49-B255-37D674E2281F}"/>
              </a:ext>
            </a:extLst>
          </p:cNvPr>
          <p:cNvPicPr>
            <a:picLocks noChangeAspect="1"/>
          </p:cNvPicPr>
          <p:nvPr/>
        </p:nvPicPr>
        <p:blipFill>
          <a:blip r:embed="rId3"/>
          <a:stretch>
            <a:fillRect/>
          </a:stretch>
        </p:blipFill>
        <p:spPr>
          <a:xfrm>
            <a:off x="2025391" y="2705577"/>
            <a:ext cx="2586916" cy="1094186"/>
          </a:xfrm>
          <a:prstGeom prst="rect">
            <a:avLst/>
          </a:prstGeom>
        </p:spPr>
      </p:pic>
      <p:grpSp>
        <p:nvGrpSpPr>
          <p:cNvPr id="5" name="Group 4">
            <a:extLst>
              <a:ext uri="{FF2B5EF4-FFF2-40B4-BE49-F238E27FC236}">
                <a16:creationId xmlns:a16="http://schemas.microsoft.com/office/drawing/2014/main" id="{5EEF9543-C1C7-7147-9B5F-A2FFD009A4AD}"/>
              </a:ext>
            </a:extLst>
          </p:cNvPr>
          <p:cNvGrpSpPr/>
          <p:nvPr/>
        </p:nvGrpSpPr>
        <p:grpSpPr>
          <a:xfrm>
            <a:off x="2101704" y="3838492"/>
            <a:ext cx="1400620" cy="884868"/>
            <a:chOff x="1818154" y="3953459"/>
            <a:chExt cx="1400620" cy="884868"/>
          </a:xfrm>
        </p:grpSpPr>
        <p:cxnSp>
          <p:nvCxnSpPr>
            <p:cNvPr id="12" name="Straight Arrow Connector 11">
              <a:extLst>
                <a:ext uri="{FF2B5EF4-FFF2-40B4-BE49-F238E27FC236}">
                  <a16:creationId xmlns:a16="http://schemas.microsoft.com/office/drawing/2014/main" id="{D6A6B464-C84D-CB49-A943-93F36FDC1D7E}"/>
                </a:ext>
              </a:extLst>
            </p:cNvPr>
            <p:cNvCxnSpPr>
              <a:cxnSpLocks/>
              <a:stCxn id="8" idx="6"/>
            </p:cNvCxnSpPr>
            <p:nvPr/>
          </p:nvCxnSpPr>
          <p:spPr>
            <a:xfrm flipV="1">
              <a:off x="2728557" y="4369650"/>
              <a:ext cx="4902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9F3F088-F3EA-6744-9BDD-40AE12CB4BAE}"/>
                </a:ext>
              </a:extLst>
            </p:cNvPr>
            <p:cNvGrpSpPr/>
            <p:nvPr/>
          </p:nvGrpSpPr>
          <p:grpSpPr>
            <a:xfrm>
              <a:off x="1818154" y="3953459"/>
              <a:ext cx="1005458" cy="884868"/>
              <a:chOff x="4632285" y="3364751"/>
              <a:chExt cx="1094029" cy="1067988"/>
            </a:xfrm>
          </p:grpSpPr>
          <p:sp>
            <p:nvSpPr>
              <p:cNvPr id="8" name="Oval 7">
                <a:extLst>
                  <a:ext uri="{FF2B5EF4-FFF2-40B4-BE49-F238E27FC236}">
                    <a16:creationId xmlns:a16="http://schemas.microsoft.com/office/drawing/2014/main" id="{0467CA57-3625-784B-8DF1-0E718A730FBA}"/>
                  </a:ext>
                </a:extLst>
              </p:cNvPr>
              <p:cNvSpPr/>
              <p:nvPr/>
            </p:nvSpPr>
            <p:spPr>
              <a:xfrm>
                <a:off x="5165685" y="3682406"/>
                <a:ext cx="457200"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00"/>
              </a:p>
            </p:txBody>
          </p:sp>
          <p:cxnSp>
            <p:nvCxnSpPr>
              <p:cNvPr id="9" name="Straight Arrow Connector 8">
                <a:extLst>
                  <a:ext uri="{FF2B5EF4-FFF2-40B4-BE49-F238E27FC236}">
                    <a16:creationId xmlns:a16="http://schemas.microsoft.com/office/drawing/2014/main" id="{43086CA8-1DF0-8D4C-A3A1-25CB0EEF5122}"/>
                  </a:ext>
                </a:extLst>
              </p:cNvPr>
              <p:cNvCxnSpPr>
                <a:endCxn id="8" idx="4"/>
              </p:cNvCxnSpPr>
              <p:nvPr/>
            </p:nvCxnSpPr>
            <p:spPr>
              <a:xfrm flipV="1">
                <a:off x="5394285" y="4051738"/>
                <a:ext cx="0" cy="381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ECFA80D-30CC-3242-AD58-B2C584682080}"/>
                  </a:ext>
                </a:extLst>
              </p:cNvPr>
              <p:cNvCxnSpPr>
                <a:endCxn id="8" idx="1"/>
              </p:cNvCxnSpPr>
              <p:nvPr/>
            </p:nvCxnSpPr>
            <p:spPr>
              <a:xfrm>
                <a:off x="4632285" y="3530006"/>
                <a:ext cx="600355" cy="206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07B7C67-7B2C-0A4C-BE18-5BF27F83902D}"/>
                  </a:ext>
                </a:extLst>
              </p:cNvPr>
              <p:cNvCxnSpPr>
                <a:endCxn id="8" idx="3"/>
              </p:cNvCxnSpPr>
              <p:nvPr/>
            </p:nvCxnSpPr>
            <p:spPr>
              <a:xfrm flipV="1">
                <a:off x="4632285" y="3997651"/>
                <a:ext cx="600355" cy="119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B5B9D9-4840-8A47-A597-AC2B1AEB71CA}"/>
                  </a:ext>
                </a:extLst>
              </p:cNvPr>
              <p:cNvSpPr txBox="1"/>
              <p:nvPr/>
            </p:nvSpPr>
            <p:spPr>
              <a:xfrm>
                <a:off x="4817401" y="3364751"/>
                <a:ext cx="471041" cy="352897"/>
              </a:xfrm>
              <a:prstGeom prst="rect">
                <a:avLst/>
              </a:prstGeom>
              <a:noFill/>
            </p:spPr>
            <p:txBody>
              <a:bodyPr wrap="square" rtlCol="0">
                <a:spAutoFit/>
              </a:bodyPr>
              <a:lstStyle/>
              <a:p>
                <a:r>
                  <a:rPr lang="en-CA" sz="1300" dirty="0"/>
                  <a:t>w</a:t>
                </a:r>
                <a:r>
                  <a:rPr lang="en-CA" sz="1300" baseline="-25000" dirty="0"/>
                  <a:t>1</a:t>
                </a:r>
              </a:p>
            </p:txBody>
          </p:sp>
          <p:sp>
            <p:nvSpPr>
              <p:cNvPr id="14" name="TextBox 13">
                <a:extLst>
                  <a:ext uri="{FF2B5EF4-FFF2-40B4-BE49-F238E27FC236}">
                    <a16:creationId xmlns:a16="http://schemas.microsoft.com/office/drawing/2014/main" id="{91BDCD84-857D-0649-9FF5-CACDD9065E3C}"/>
                  </a:ext>
                </a:extLst>
              </p:cNvPr>
              <p:cNvSpPr txBox="1"/>
              <p:nvPr/>
            </p:nvSpPr>
            <p:spPr>
              <a:xfrm>
                <a:off x="4677323" y="3997651"/>
                <a:ext cx="443519" cy="352897"/>
              </a:xfrm>
              <a:prstGeom prst="rect">
                <a:avLst/>
              </a:prstGeom>
              <a:noFill/>
            </p:spPr>
            <p:txBody>
              <a:bodyPr wrap="square" rtlCol="0">
                <a:spAutoFit/>
              </a:bodyPr>
              <a:lstStyle/>
              <a:p>
                <a:r>
                  <a:rPr lang="en-CA" sz="1300" dirty="0"/>
                  <a:t>w</a:t>
                </a:r>
                <a:r>
                  <a:rPr lang="en-CA" sz="1300" baseline="-25000" dirty="0"/>
                  <a:t>2</a:t>
                </a:r>
              </a:p>
            </p:txBody>
          </p:sp>
          <p:sp>
            <p:nvSpPr>
              <p:cNvPr id="15" name="TextBox 14">
                <a:extLst>
                  <a:ext uri="{FF2B5EF4-FFF2-40B4-BE49-F238E27FC236}">
                    <a16:creationId xmlns:a16="http://schemas.microsoft.com/office/drawing/2014/main" id="{AD62F7F9-0C68-3B46-AC8C-73AF9AF2B4BB}"/>
                  </a:ext>
                </a:extLst>
              </p:cNvPr>
              <p:cNvSpPr txBox="1"/>
              <p:nvPr/>
            </p:nvSpPr>
            <p:spPr>
              <a:xfrm>
                <a:off x="5448674" y="4063407"/>
                <a:ext cx="277640" cy="292388"/>
              </a:xfrm>
              <a:prstGeom prst="rect">
                <a:avLst/>
              </a:prstGeom>
              <a:noFill/>
            </p:spPr>
            <p:txBody>
              <a:bodyPr wrap="square" rtlCol="0">
                <a:spAutoFit/>
              </a:bodyPr>
              <a:lstStyle/>
              <a:p>
                <a:r>
                  <a:rPr lang="en-CA" sz="1300" dirty="0"/>
                  <a:t>b</a:t>
                </a:r>
                <a:endParaRPr lang="en-CA" sz="1300" baseline="-25000" dirty="0"/>
              </a:p>
            </p:txBody>
          </p:sp>
        </p:grpSp>
      </p:grpSp>
      <p:graphicFrame>
        <p:nvGraphicFramePr>
          <p:cNvPr id="16" name="Table 15">
            <a:extLst>
              <a:ext uri="{FF2B5EF4-FFF2-40B4-BE49-F238E27FC236}">
                <a16:creationId xmlns:a16="http://schemas.microsoft.com/office/drawing/2014/main" id="{7024C095-CF9E-3C4D-B72A-89FE0DE185C4}"/>
              </a:ext>
            </a:extLst>
          </p:cNvPr>
          <p:cNvGraphicFramePr>
            <a:graphicFrameLocks noGrp="1"/>
          </p:cNvGraphicFramePr>
          <p:nvPr>
            <p:extLst>
              <p:ext uri="{D42A27DB-BD31-4B8C-83A1-F6EECF244321}">
                <p14:modId xmlns:p14="http://schemas.microsoft.com/office/powerpoint/2010/main" val="1206673195"/>
              </p:ext>
            </p:extLst>
          </p:nvPr>
        </p:nvGraphicFramePr>
        <p:xfrm>
          <a:off x="3832824" y="3838492"/>
          <a:ext cx="2018603" cy="1036320"/>
        </p:xfrm>
        <a:graphic>
          <a:graphicData uri="http://schemas.openxmlformats.org/drawingml/2006/table">
            <a:tbl>
              <a:tblPr firstRow="1" bandRow="1">
                <a:tableStyleId>{5C22544A-7EE6-4342-B048-85BDC9FD1C3A}</a:tableStyleId>
              </a:tblPr>
              <a:tblGrid>
                <a:gridCol w="475553">
                  <a:extLst>
                    <a:ext uri="{9D8B030D-6E8A-4147-A177-3AD203B41FA5}">
                      <a16:colId xmlns:a16="http://schemas.microsoft.com/office/drawing/2014/main" val="624499223"/>
                    </a:ext>
                  </a:extLst>
                </a:gridCol>
                <a:gridCol w="514350">
                  <a:extLst>
                    <a:ext uri="{9D8B030D-6E8A-4147-A177-3AD203B41FA5}">
                      <a16:colId xmlns:a16="http://schemas.microsoft.com/office/drawing/2014/main" val="3227635223"/>
                    </a:ext>
                  </a:extLst>
                </a:gridCol>
                <a:gridCol w="514350">
                  <a:extLst>
                    <a:ext uri="{9D8B030D-6E8A-4147-A177-3AD203B41FA5}">
                      <a16:colId xmlns:a16="http://schemas.microsoft.com/office/drawing/2014/main" val="135159577"/>
                    </a:ext>
                  </a:extLst>
                </a:gridCol>
                <a:gridCol w="514350">
                  <a:extLst>
                    <a:ext uri="{9D8B030D-6E8A-4147-A177-3AD203B41FA5}">
                      <a16:colId xmlns:a16="http://schemas.microsoft.com/office/drawing/2014/main" val="2006132439"/>
                    </a:ext>
                  </a:extLst>
                </a:gridCol>
              </a:tblGrid>
              <a:tr h="0">
                <a:tc>
                  <a:txBody>
                    <a:bodyPr/>
                    <a:lstStyle/>
                    <a:p>
                      <a:endParaRPr lang="en-CA" sz="1400" dirty="0"/>
                    </a:p>
                  </a:txBody>
                  <a:tcPr/>
                </a:tc>
                <a:tc>
                  <a:txBody>
                    <a:bodyPr/>
                    <a:lstStyle/>
                    <a:p>
                      <a:r>
                        <a:rPr lang="en-CA" sz="1000" dirty="0"/>
                        <a:t>W</a:t>
                      </a:r>
                      <a:r>
                        <a:rPr lang="en-CA" sz="1000" baseline="-25000" dirty="0"/>
                        <a:t>1</a:t>
                      </a:r>
                    </a:p>
                  </a:txBody>
                  <a:tcPr/>
                </a:tc>
                <a:tc>
                  <a:txBody>
                    <a:bodyPr/>
                    <a:lstStyle/>
                    <a:p>
                      <a:r>
                        <a:rPr lang="en-CA" sz="1000" dirty="0"/>
                        <a:t>W</a:t>
                      </a:r>
                      <a:r>
                        <a:rPr lang="en-CA" sz="1000" baseline="-25000" dirty="0"/>
                        <a:t>2</a:t>
                      </a:r>
                    </a:p>
                  </a:txBody>
                  <a:tcPr/>
                </a:tc>
                <a:tc>
                  <a:txBody>
                    <a:bodyPr/>
                    <a:lstStyle/>
                    <a:p>
                      <a:r>
                        <a:rPr lang="en-CA" sz="1000" dirty="0"/>
                        <a:t>b</a:t>
                      </a:r>
                    </a:p>
                  </a:txBody>
                  <a:tcPr/>
                </a:tc>
                <a:extLst>
                  <a:ext uri="{0D108BD9-81ED-4DB2-BD59-A6C34878D82A}">
                    <a16:rowId xmlns:a16="http://schemas.microsoft.com/office/drawing/2014/main" val="2492728767"/>
                  </a:ext>
                </a:extLst>
              </a:tr>
              <a:tr h="223844">
                <a:tc>
                  <a:txBody>
                    <a:bodyPr/>
                    <a:lstStyle/>
                    <a:p>
                      <a:r>
                        <a:rPr lang="en-CA" sz="1000" dirty="0"/>
                        <a:t>&amp;</a:t>
                      </a:r>
                    </a:p>
                  </a:txBody>
                  <a:tcPr/>
                </a:tc>
                <a:tc>
                  <a:txBody>
                    <a:bodyPr/>
                    <a:lstStyle/>
                    <a:p>
                      <a:r>
                        <a:rPr lang="en-CA" sz="1000" dirty="0"/>
                        <a:t>1</a:t>
                      </a:r>
                    </a:p>
                  </a:txBody>
                  <a:tcPr/>
                </a:tc>
                <a:tc>
                  <a:txBody>
                    <a:bodyPr/>
                    <a:lstStyle/>
                    <a:p>
                      <a:r>
                        <a:rPr lang="en-CA" sz="1000" dirty="0"/>
                        <a:t>1</a:t>
                      </a:r>
                    </a:p>
                  </a:txBody>
                  <a:tcPr/>
                </a:tc>
                <a:tc>
                  <a:txBody>
                    <a:bodyPr/>
                    <a:lstStyle/>
                    <a:p>
                      <a:r>
                        <a:rPr lang="en-CA" sz="1000" dirty="0"/>
                        <a:t>-1.5</a:t>
                      </a:r>
                    </a:p>
                  </a:txBody>
                  <a:tcPr/>
                </a:tc>
                <a:extLst>
                  <a:ext uri="{0D108BD9-81ED-4DB2-BD59-A6C34878D82A}">
                    <a16:rowId xmlns:a16="http://schemas.microsoft.com/office/drawing/2014/main" val="1204324725"/>
                  </a:ext>
                </a:extLst>
              </a:tr>
              <a:tr h="221729">
                <a:tc>
                  <a:txBody>
                    <a:bodyPr/>
                    <a:lstStyle/>
                    <a:p>
                      <a:r>
                        <a:rPr lang="en-CA" sz="1000" dirty="0"/>
                        <a:t>OR</a:t>
                      </a:r>
                    </a:p>
                  </a:txBody>
                  <a:tcPr/>
                </a:tc>
                <a:tc>
                  <a:txBody>
                    <a:bodyPr/>
                    <a:lstStyle/>
                    <a:p>
                      <a:r>
                        <a:rPr lang="en-CA" sz="1000" dirty="0"/>
                        <a:t>1</a:t>
                      </a:r>
                    </a:p>
                  </a:txBody>
                  <a:tcPr/>
                </a:tc>
                <a:tc>
                  <a:txBody>
                    <a:bodyPr/>
                    <a:lstStyle/>
                    <a:p>
                      <a:r>
                        <a:rPr lang="en-CA" sz="1000" dirty="0"/>
                        <a:t>1</a:t>
                      </a:r>
                    </a:p>
                  </a:txBody>
                  <a:tcPr/>
                </a:tc>
                <a:tc>
                  <a:txBody>
                    <a:bodyPr/>
                    <a:lstStyle/>
                    <a:p>
                      <a:r>
                        <a:rPr lang="en-CA" sz="1000" dirty="0"/>
                        <a:t>0.5</a:t>
                      </a:r>
                    </a:p>
                  </a:txBody>
                  <a:tcPr/>
                </a:tc>
                <a:extLst>
                  <a:ext uri="{0D108BD9-81ED-4DB2-BD59-A6C34878D82A}">
                    <a16:rowId xmlns:a16="http://schemas.microsoft.com/office/drawing/2014/main" val="826075531"/>
                  </a:ext>
                </a:extLst>
              </a:tr>
              <a:tr h="164310">
                <a:tc>
                  <a:txBody>
                    <a:bodyPr/>
                    <a:lstStyle/>
                    <a:p>
                      <a:r>
                        <a:rPr lang="en-CA" sz="1000" dirty="0"/>
                        <a:t>NOT</a:t>
                      </a:r>
                    </a:p>
                  </a:txBody>
                  <a:tcPr/>
                </a:tc>
                <a:tc>
                  <a:txBody>
                    <a:bodyPr/>
                    <a:lstStyle/>
                    <a:p>
                      <a:r>
                        <a:rPr lang="en-CA" sz="1000" dirty="0"/>
                        <a:t>-1</a:t>
                      </a:r>
                    </a:p>
                  </a:txBody>
                  <a:tcPr/>
                </a:tc>
                <a:tc>
                  <a:txBody>
                    <a:bodyPr/>
                    <a:lstStyle/>
                    <a:p>
                      <a:r>
                        <a:rPr lang="en-CA" sz="1000" dirty="0"/>
                        <a:t>0</a:t>
                      </a:r>
                    </a:p>
                  </a:txBody>
                  <a:tcPr/>
                </a:tc>
                <a:tc>
                  <a:txBody>
                    <a:bodyPr/>
                    <a:lstStyle/>
                    <a:p>
                      <a:r>
                        <a:rPr lang="en-CA" sz="1000" dirty="0"/>
                        <a:t>0.5</a:t>
                      </a:r>
                    </a:p>
                  </a:txBody>
                  <a:tcPr/>
                </a:tc>
                <a:extLst>
                  <a:ext uri="{0D108BD9-81ED-4DB2-BD59-A6C34878D82A}">
                    <a16:rowId xmlns:a16="http://schemas.microsoft.com/office/drawing/2014/main" val="3749595468"/>
                  </a:ext>
                </a:extLst>
              </a:tr>
            </a:tbl>
          </a:graphicData>
        </a:graphic>
      </p:graphicFrame>
      <p:pic>
        <p:nvPicPr>
          <p:cNvPr id="17" name="Content Placeholder 5">
            <a:extLst>
              <a:ext uri="{FF2B5EF4-FFF2-40B4-BE49-F238E27FC236}">
                <a16:creationId xmlns:a16="http://schemas.microsoft.com/office/drawing/2014/main" id="{44BB13D7-E7B3-4A46-B15D-2AD75A0B7E2F}"/>
              </a:ext>
            </a:extLst>
          </p:cNvPr>
          <p:cNvPicPr>
            <a:picLocks noChangeAspect="1"/>
          </p:cNvPicPr>
          <p:nvPr/>
        </p:nvPicPr>
        <p:blipFill>
          <a:blip r:embed="rId4"/>
          <a:stretch>
            <a:fillRect/>
          </a:stretch>
        </p:blipFill>
        <p:spPr>
          <a:xfrm>
            <a:off x="5980467" y="730301"/>
            <a:ext cx="2620902" cy="4150599"/>
          </a:xfrm>
          <a:prstGeom prst="rect">
            <a:avLst/>
          </a:prstGeom>
        </p:spPr>
      </p:pic>
    </p:spTree>
    <p:extLst>
      <p:ext uri="{BB962C8B-B14F-4D97-AF65-F5344CB8AC3E}">
        <p14:creationId xmlns:p14="http://schemas.microsoft.com/office/powerpoint/2010/main" val="950701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Activation function </a:t>
            </a:r>
            <a:endParaRPr lang="en-US" sz="2400" dirty="0"/>
          </a:p>
        </p:txBody>
      </p:sp>
      <p:sp>
        <p:nvSpPr>
          <p:cNvPr id="3" name="Content Placeholder 2"/>
          <p:cNvSpPr>
            <a:spLocks noGrp="1"/>
          </p:cNvSpPr>
          <p:nvPr>
            <p:ph idx="1"/>
          </p:nvPr>
        </p:nvSpPr>
        <p:spPr>
          <a:xfrm>
            <a:off x="1717039" y="1104454"/>
            <a:ext cx="6969761" cy="3754625"/>
          </a:xfrm>
        </p:spPr>
        <p:txBody>
          <a:bodyPr>
            <a:normAutofit lnSpcReduction="10000"/>
          </a:bodyPr>
          <a:lstStyle/>
          <a:p>
            <a:pPr marL="0" indent="0">
              <a:buNone/>
            </a:pPr>
            <a:r>
              <a:rPr lang="en-CA" b="1" dirty="0">
                <a:latin typeface="medium-content-sans-serif-font"/>
              </a:rPr>
              <a:t>Linear Activation Function                                Sigmoid, tanh Activation Function</a:t>
            </a:r>
          </a:p>
          <a:p>
            <a:pPr marL="0" indent="0">
              <a:buNone/>
            </a:pPr>
            <a:endParaRPr lang="en-CA" b="1" dirty="0">
              <a:latin typeface="medium-content-sans-serif-font"/>
            </a:endParaRPr>
          </a:p>
          <a:p>
            <a:pPr marL="0" indent="0">
              <a:buNone/>
            </a:pPr>
            <a:endParaRPr lang="en-CA" b="1" dirty="0">
              <a:latin typeface="medium-content-sans-serif-font"/>
            </a:endParaRPr>
          </a:p>
          <a:p>
            <a:pPr marL="0" indent="0">
              <a:buNone/>
            </a:pPr>
            <a:endParaRPr lang="en-CA" b="1" dirty="0">
              <a:latin typeface="medium-content-sans-serif-font"/>
            </a:endParaRPr>
          </a:p>
          <a:p>
            <a:pPr marL="0" indent="0">
              <a:buNone/>
            </a:pPr>
            <a:endParaRPr lang="en-CA" sz="1400" dirty="0"/>
          </a:p>
          <a:p>
            <a:pPr marL="0" indent="0">
              <a:buNone/>
            </a:pPr>
            <a:r>
              <a:rPr lang="en-CA" sz="1300" dirty="0">
                <a:latin typeface="medium-content-serif-font"/>
              </a:rPr>
              <a:t>Doesn’t capture complex patterns                                    Bounded,</a:t>
            </a:r>
            <a:r>
              <a:rPr lang="en-US" sz="1300" dirty="0">
                <a:latin typeface="medium-content-serif-font"/>
              </a:rPr>
              <a:t> </a:t>
            </a:r>
            <a:r>
              <a:rPr lang="en-CA" sz="1300" dirty="0"/>
              <a:t>capture more complex  patterns ,</a:t>
            </a:r>
          </a:p>
          <a:p>
            <a:pPr marL="0" indent="0">
              <a:buNone/>
            </a:pPr>
            <a:r>
              <a:rPr lang="en-US" sz="1300" dirty="0">
                <a:latin typeface="medium-content-serif-font"/>
              </a:rPr>
              <a:t>                                                                                                       Can suffer from “vanishing gradient”</a:t>
            </a:r>
            <a:r>
              <a:rPr lang="en-CA" sz="1300" dirty="0">
                <a:latin typeface="medium-content-serif-font"/>
              </a:rPr>
              <a:t> </a:t>
            </a:r>
            <a:endParaRPr lang="en-CA" sz="1300" b="1" dirty="0">
              <a:latin typeface="medium-content-sans-serif-font"/>
            </a:endParaRPr>
          </a:p>
          <a:p>
            <a:pPr marL="0" indent="0">
              <a:buNone/>
            </a:pPr>
            <a:endParaRPr lang="en-CA" sz="1400" b="1" dirty="0">
              <a:latin typeface="medium-content-sans-serif-font"/>
            </a:endParaRPr>
          </a:p>
          <a:p>
            <a:pPr marL="0" indent="0">
              <a:buNone/>
            </a:pPr>
            <a:r>
              <a:rPr lang="en-CA" sz="1400" b="1" dirty="0">
                <a:latin typeface="medium-content-sans-serif-font"/>
              </a:rPr>
              <a:t>Rectified Linear Unit (</a:t>
            </a:r>
            <a:r>
              <a:rPr lang="en-CA" sz="1400" b="1" dirty="0" err="1">
                <a:latin typeface="medium-content-sans-serif-font"/>
              </a:rPr>
              <a:t>ReLU</a:t>
            </a:r>
            <a:r>
              <a:rPr lang="en-CA" sz="1400" b="1" dirty="0">
                <a:latin typeface="medium-content-sans-serif-font"/>
              </a:rPr>
              <a:t>)                                                Leaky </a:t>
            </a:r>
            <a:r>
              <a:rPr lang="en-CA" sz="1400" b="1" dirty="0" err="1">
                <a:latin typeface="medium-content-sans-serif-font"/>
              </a:rPr>
              <a:t>ReLU</a:t>
            </a:r>
            <a:r>
              <a:rPr lang="en-CA" sz="1400" b="1" dirty="0">
                <a:latin typeface="medium-content-sans-serif-font"/>
              </a:rPr>
              <a:t> Activation Function</a:t>
            </a:r>
          </a:p>
          <a:p>
            <a:pPr marL="0" indent="0">
              <a:buNone/>
            </a:pPr>
            <a:r>
              <a:rPr lang="en-CA" sz="1400" b="1" dirty="0">
                <a:latin typeface="medium-content-sans-serif-font"/>
              </a:rPr>
              <a:t> </a:t>
            </a:r>
          </a:p>
          <a:p>
            <a:pPr marL="0" indent="0">
              <a:buNone/>
            </a:pPr>
            <a:endParaRPr lang="en-CA" sz="1400" dirty="0"/>
          </a:p>
          <a:p>
            <a:pPr marL="0" indent="0">
              <a:buNone/>
            </a:pPr>
            <a:endParaRPr lang="en-CA" sz="1400" dirty="0"/>
          </a:p>
          <a:p>
            <a:pPr marL="0" indent="0">
              <a:buNone/>
            </a:pPr>
            <a:endParaRPr lang="en-CA" b="1" dirty="0">
              <a:latin typeface="medium-content-sans-serif-font"/>
            </a:endParaRPr>
          </a:p>
          <a:p>
            <a:pPr marL="0" indent="0">
              <a:buNone/>
            </a:pPr>
            <a:endParaRPr lang="en-US" dirty="0">
              <a:latin typeface="medium-content-serif-font"/>
            </a:endParaRPr>
          </a:p>
          <a:p>
            <a:pPr marL="0" indent="0">
              <a:buNone/>
            </a:pPr>
            <a:r>
              <a:rPr lang="en-US" sz="1400" dirty="0">
                <a:latin typeface="medium-content-serif-font"/>
              </a:rPr>
              <a:t>Capture more complex patterns, Values can get very large, not allow for negative values, </a:t>
            </a:r>
          </a:p>
          <a:p>
            <a:pPr marL="0" indent="0">
              <a:buNone/>
            </a:pPr>
            <a:endParaRPr lang="en-US" dirty="0">
              <a:latin typeface="medium-content-serif-font"/>
            </a:endParaRPr>
          </a:p>
          <a:p>
            <a:pPr marL="0" indent="0">
              <a:buNone/>
            </a:pPr>
            <a:endParaRPr lang="en-CA" b="1" dirty="0">
              <a:latin typeface="medium-content-sans-serif-font"/>
            </a:endParaRPr>
          </a:p>
          <a:p>
            <a:pPr marL="0" indent="0">
              <a:buNone/>
            </a:pPr>
            <a:endParaRPr lang="en-CA" b="1" dirty="0">
              <a:latin typeface="medium-content-sans-serif-font"/>
            </a:endParaRPr>
          </a:p>
          <a:p>
            <a:pPr marL="0" indent="0">
              <a:buNone/>
            </a:pPr>
            <a:endParaRPr lang="en-US" dirty="0"/>
          </a:p>
        </p:txBody>
      </p:sp>
      <p:pic>
        <p:nvPicPr>
          <p:cNvPr id="6" name="Picture 5">
            <a:extLst>
              <a:ext uri="{FF2B5EF4-FFF2-40B4-BE49-F238E27FC236}">
                <a16:creationId xmlns:a16="http://schemas.microsoft.com/office/drawing/2014/main" id="{E69E3271-A903-7543-934B-944843396A39}"/>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764993" y="1450803"/>
            <a:ext cx="2271303" cy="952968"/>
          </a:xfrm>
          <a:prstGeom prst="rect">
            <a:avLst/>
          </a:prstGeom>
        </p:spPr>
      </p:pic>
      <p:pic>
        <p:nvPicPr>
          <p:cNvPr id="7" name="Picture 6">
            <a:extLst>
              <a:ext uri="{FF2B5EF4-FFF2-40B4-BE49-F238E27FC236}">
                <a16:creationId xmlns:a16="http://schemas.microsoft.com/office/drawing/2014/main" id="{5B2292C0-B8B4-7049-A6E1-68BA470D9238}"/>
              </a:ext>
            </a:extLst>
          </p:cNvPr>
          <p:cNvPicPr>
            <a:picLocks noChangeAspect="1"/>
          </p:cNvPicPr>
          <p:nvPr/>
        </p:nvPicPr>
        <p:blipFill>
          <a:blip r:embed="rId4">
            <a:grayscl/>
          </a:blip>
          <a:stretch>
            <a:fillRect/>
          </a:stretch>
        </p:blipFill>
        <p:spPr>
          <a:xfrm>
            <a:off x="4029671" y="1440837"/>
            <a:ext cx="2259433" cy="920078"/>
          </a:xfrm>
          <a:prstGeom prst="rect">
            <a:avLst/>
          </a:prstGeom>
        </p:spPr>
      </p:pic>
      <p:pic>
        <p:nvPicPr>
          <p:cNvPr id="8" name="Picture 7">
            <a:extLst>
              <a:ext uri="{FF2B5EF4-FFF2-40B4-BE49-F238E27FC236}">
                <a16:creationId xmlns:a16="http://schemas.microsoft.com/office/drawing/2014/main" id="{41F79E44-2873-E74A-A10B-C7C6BF78DDDB}"/>
              </a:ext>
            </a:extLst>
          </p:cNvPr>
          <p:cNvPicPr>
            <a:picLocks noChangeAspect="1"/>
          </p:cNvPicPr>
          <p:nvPr/>
        </p:nvPicPr>
        <p:blipFill>
          <a:blip r:embed="rId5">
            <a:grayscl/>
          </a:blip>
          <a:stretch>
            <a:fillRect/>
          </a:stretch>
        </p:blipFill>
        <p:spPr>
          <a:xfrm>
            <a:off x="6331636" y="1462292"/>
            <a:ext cx="2170345" cy="940350"/>
          </a:xfrm>
          <a:prstGeom prst="rect">
            <a:avLst/>
          </a:prstGeom>
        </p:spPr>
      </p:pic>
      <p:pic>
        <p:nvPicPr>
          <p:cNvPr id="9" name="Picture 8">
            <a:extLst>
              <a:ext uri="{FF2B5EF4-FFF2-40B4-BE49-F238E27FC236}">
                <a16:creationId xmlns:a16="http://schemas.microsoft.com/office/drawing/2014/main" id="{EB30E079-2F39-EF4A-AC94-3D62CCA9BA9F}"/>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818158" y="3409756"/>
            <a:ext cx="2550042" cy="1052608"/>
          </a:xfrm>
          <a:prstGeom prst="rect">
            <a:avLst/>
          </a:prstGeom>
        </p:spPr>
      </p:pic>
      <p:pic>
        <p:nvPicPr>
          <p:cNvPr id="10" name="Picture 9">
            <a:extLst>
              <a:ext uri="{FF2B5EF4-FFF2-40B4-BE49-F238E27FC236}">
                <a16:creationId xmlns:a16="http://schemas.microsoft.com/office/drawing/2014/main" id="{AC1CEA42-5EDD-ED43-A4F2-A9B587BCA73D}"/>
              </a:ext>
            </a:extLst>
          </p:cNvPr>
          <p:cNvPicPr>
            <a:picLocks noChangeAspect="1"/>
          </p:cNvPicPr>
          <p:nvPr/>
        </p:nvPicPr>
        <p:blipFill>
          <a:blip r:embed="rId8"/>
          <a:stretch>
            <a:fillRect/>
          </a:stretch>
        </p:blipFill>
        <p:spPr>
          <a:xfrm>
            <a:off x="5201920" y="3427737"/>
            <a:ext cx="2995894" cy="1010810"/>
          </a:xfrm>
          <a:prstGeom prst="rect">
            <a:avLst/>
          </a:prstGeom>
        </p:spPr>
      </p:pic>
    </p:spTree>
    <p:extLst>
      <p:ext uri="{BB962C8B-B14F-4D97-AF65-F5344CB8AC3E}">
        <p14:creationId xmlns:p14="http://schemas.microsoft.com/office/powerpoint/2010/main" val="2248575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Activation function</a:t>
            </a:r>
            <a:endParaRPr lang="en-US" sz="2400" dirty="0"/>
          </a:p>
        </p:txBody>
      </p:sp>
      <p:sp>
        <p:nvSpPr>
          <p:cNvPr id="3" name="Content Placeholder 2"/>
          <p:cNvSpPr>
            <a:spLocks noGrp="1"/>
          </p:cNvSpPr>
          <p:nvPr>
            <p:ph idx="1"/>
          </p:nvPr>
        </p:nvSpPr>
        <p:spPr/>
        <p:txBody>
          <a:bodyPr>
            <a:normAutofit/>
          </a:bodyPr>
          <a:lstStyle/>
          <a:p>
            <a:r>
              <a:rPr lang="en-CA" dirty="0"/>
              <a:t>A neural network without an activation function is essentially just a linear regression model. </a:t>
            </a:r>
          </a:p>
          <a:p>
            <a:pPr marL="0" indent="0">
              <a:buNone/>
            </a:pPr>
            <a:endParaRPr lang="en-CA" dirty="0"/>
          </a:p>
          <a:p>
            <a:pPr lvl="1"/>
            <a:r>
              <a:rPr lang="en-CA" sz="1300" dirty="0"/>
              <a:t>Sigmoid functions </a:t>
            </a:r>
            <a:r>
              <a:rPr lang="en-CA" sz="1300" dirty="0">
                <a:sym typeface="Wingdings" panose="05000000000000000000" pitchFamily="2" charset="2"/>
              </a:rPr>
              <a:t> </a:t>
            </a:r>
            <a:r>
              <a:rPr lang="en-CA" sz="1300" dirty="0"/>
              <a:t>case of classifiers</a:t>
            </a:r>
          </a:p>
          <a:p>
            <a:pPr lvl="1"/>
            <a:r>
              <a:rPr lang="en-CA" sz="1300" dirty="0"/>
              <a:t>Sigmoid and tanh functions are sometimes avoided due to the vanishing gradient problem</a:t>
            </a:r>
          </a:p>
          <a:p>
            <a:pPr lvl="1"/>
            <a:r>
              <a:rPr lang="en-CA" sz="1300" dirty="0" err="1"/>
              <a:t>ReLU</a:t>
            </a:r>
            <a:r>
              <a:rPr lang="en-CA" sz="1300" dirty="0"/>
              <a:t> function is a general activation function and is used in most cases these days</a:t>
            </a:r>
          </a:p>
          <a:p>
            <a:pPr lvl="1"/>
            <a:r>
              <a:rPr lang="en-CA" sz="1300" dirty="0"/>
              <a:t>If we encounter a case of dead neurons in our networks the leaky </a:t>
            </a:r>
            <a:r>
              <a:rPr lang="en-CA" sz="1300" dirty="0" err="1"/>
              <a:t>ReLU</a:t>
            </a:r>
            <a:r>
              <a:rPr lang="en-CA" sz="1300" dirty="0"/>
              <a:t> function is the best choice</a:t>
            </a:r>
          </a:p>
          <a:p>
            <a:pPr lvl="1"/>
            <a:r>
              <a:rPr lang="en-CA" sz="1300" dirty="0"/>
              <a:t>Always keep in mind that </a:t>
            </a:r>
            <a:r>
              <a:rPr lang="en-CA" sz="1300" dirty="0" err="1"/>
              <a:t>ReLU</a:t>
            </a:r>
            <a:r>
              <a:rPr lang="en-CA" sz="1300" dirty="0"/>
              <a:t> function should only be used in the hidden layers</a:t>
            </a:r>
          </a:p>
          <a:p>
            <a:pPr lvl="1"/>
            <a:r>
              <a:rPr lang="en-CA" sz="1300" dirty="0"/>
              <a:t>As a rule of thumb, you can begin with using </a:t>
            </a:r>
            <a:r>
              <a:rPr lang="en-CA" sz="1300" dirty="0" err="1"/>
              <a:t>ReLU</a:t>
            </a:r>
            <a:r>
              <a:rPr lang="en-CA" sz="1300" dirty="0"/>
              <a:t> function and then move over to other activation functions in case </a:t>
            </a:r>
            <a:r>
              <a:rPr lang="en-CA" sz="1300" dirty="0" err="1"/>
              <a:t>ReLU</a:t>
            </a:r>
            <a:r>
              <a:rPr lang="en-CA" sz="1300" dirty="0"/>
              <a:t> doesn’t provide with optimum results</a:t>
            </a:r>
          </a:p>
          <a:p>
            <a:endParaRPr lang="en-CA" sz="1500" dirty="0"/>
          </a:p>
          <a:p>
            <a:endParaRPr lang="en-US" dirty="0"/>
          </a:p>
        </p:txBody>
      </p:sp>
    </p:spTree>
    <p:extLst>
      <p:ext uri="{BB962C8B-B14F-4D97-AF65-F5344CB8AC3E}">
        <p14:creationId xmlns:p14="http://schemas.microsoft.com/office/powerpoint/2010/main" val="1547784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Activation function: </a:t>
            </a:r>
            <a:r>
              <a:rPr lang="en-CA" sz="2400" dirty="0" err="1"/>
              <a:t>Softmax</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CA" dirty="0"/>
                  <a:t>The sigmoid function is good for binary (logistic regression) decision.</a:t>
                </a:r>
              </a:p>
              <a:p>
                <a:r>
                  <a:rPr lang="en-CA" dirty="0"/>
                  <a:t>In the case of multi class we can use the </a:t>
                </a:r>
                <a:r>
                  <a:rPr lang="en-CA" dirty="0" err="1"/>
                  <a:t>softmax</a:t>
                </a:r>
                <a:r>
                  <a:rPr lang="en-CA" dirty="0"/>
                  <a:t> function for the output.    </a:t>
                </a:r>
                <a14:m>
                  <m:oMath xmlns:m="http://schemas.openxmlformats.org/officeDocument/2006/math">
                    <m:r>
                      <a:rPr lang="en-US" b="0" i="0" smtClean="0">
                        <a:latin typeface="Cambria Math" panose="02040503050406030204" pitchFamily="18" charset="0"/>
                      </a:rPr>
                      <m:t> </m:t>
                    </m:r>
                    <m:sSub>
                      <m:sSubPr>
                        <m:ctrlPr>
                          <a:rPr lang="en-CA"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CA" i="1" smtClean="0">
                            <a:latin typeface="Cambria Math" panose="02040503050406030204" pitchFamily="18" charset="0"/>
                          </a:rPr>
                        </m:ctrlPr>
                      </m:fPr>
                      <m:num>
                        <m:sSup>
                          <m:sSupPr>
                            <m:ctrlPr>
                              <a:rPr lang="en-CA"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CA"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sup>
                        </m:sSup>
                      </m:num>
                      <m:den>
                        <m:nary>
                          <m:naryPr>
                            <m:chr m:val="∑"/>
                            <m:ctrlPr>
                              <a:rPr lang="en-CA"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CA" i="1">
                                    <a:latin typeface="Cambria Math" panose="02040503050406030204" pitchFamily="18" charset="0"/>
                                  </a:rPr>
                                </m:ctrlPr>
                              </m:sSupPr>
                              <m:e>
                                <m:r>
                                  <a:rPr lang="en-US" b="0" i="1" smtClean="0">
                                    <a:latin typeface="Cambria Math" panose="02040503050406030204" pitchFamily="18" charset="0"/>
                                  </a:rPr>
                                  <m:t>𝑒</m:t>
                                </m:r>
                              </m:e>
                              <m:sup>
                                <m:sSub>
                                  <m:sSubPr>
                                    <m:ctrlPr>
                                      <a:rPr lang="en-CA"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sup>
                            </m:sSup>
                          </m:e>
                        </m:nary>
                      </m:den>
                    </m:f>
                  </m:oMath>
                </a14:m>
                <a:endParaRPr lang="en-CA" sz="15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64" t="-37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C7BEA3E-DAD6-A842-B595-16AA21AB81E6}"/>
              </a:ext>
            </a:extLst>
          </p:cNvPr>
          <p:cNvPicPr>
            <a:picLocks noChangeAspect="1"/>
          </p:cNvPicPr>
          <p:nvPr/>
        </p:nvPicPr>
        <p:blipFill>
          <a:blip r:embed="rId3"/>
          <a:stretch>
            <a:fillRect/>
          </a:stretch>
        </p:blipFill>
        <p:spPr>
          <a:xfrm>
            <a:off x="2755816" y="2523211"/>
            <a:ext cx="4892208" cy="2071412"/>
          </a:xfrm>
          <a:prstGeom prst="rect">
            <a:avLst/>
          </a:prstGeom>
        </p:spPr>
      </p:pic>
    </p:spTree>
    <p:extLst>
      <p:ext uri="{BB962C8B-B14F-4D97-AF65-F5344CB8AC3E}">
        <p14:creationId xmlns:p14="http://schemas.microsoft.com/office/powerpoint/2010/main" val="234267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Example of Neural Network</a:t>
            </a:r>
            <a:endParaRPr lang="en-US" sz="2400" dirty="0"/>
          </a:p>
        </p:txBody>
      </p:sp>
      <p:pic>
        <p:nvPicPr>
          <p:cNvPr id="4" name="Picture 2">
            <a:extLst>
              <a:ext uri="{FF2B5EF4-FFF2-40B4-BE49-F238E27FC236}">
                <a16:creationId xmlns:a16="http://schemas.microsoft.com/office/drawing/2014/main" id="{838C7EDD-31ED-A44D-864F-FA9DF0823D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2903" y="1063229"/>
            <a:ext cx="4018034" cy="2470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CE8059BD-EEE2-BA47-9CC3-FDF7EBDA1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5944" y="3707220"/>
            <a:ext cx="2322332" cy="884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026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elements/1.1/"/>
    <ds:schemaRef ds:uri="http://www.w3.org/XML/1998/namespace"/>
    <ds:schemaRef ds:uri="http://schemas.openxmlformats.org/package/2006/metadata/core-properties"/>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12820</TotalTime>
  <Words>1658</Words>
  <Application>Microsoft Macintosh PowerPoint</Application>
  <PresentationFormat>On-screen Show (16:9)</PresentationFormat>
  <Paragraphs>374</Paragraphs>
  <Slides>41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BernhardMod BT</vt:lpstr>
      <vt:lpstr>medium-content-sans-serif-font</vt:lpstr>
      <vt:lpstr>medium-content-serif-font</vt:lpstr>
      <vt:lpstr>Open Sans</vt:lpstr>
      <vt:lpstr>Arial</vt:lpstr>
      <vt:lpstr>Calibri</vt:lpstr>
      <vt:lpstr>Cambria Math</vt:lpstr>
      <vt:lpstr>Mangal</vt:lpstr>
      <vt:lpstr>Symbol</vt:lpstr>
      <vt:lpstr>Wingdings</vt:lpstr>
      <vt:lpstr>Office Theme</vt:lpstr>
      <vt:lpstr>Deep Learning</vt:lpstr>
      <vt:lpstr>Artificial Neural networks motivation</vt:lpstr>
      <vt:lpstr>Neuron</vt:lpstr>
      <vt:lpstr>Neuron</vt:lpstr>
      <vt:lpstr>What is perceptron?</vt:lpstr>
      <vt:lpstr>Activation function </vt:lpstr>
      <vt:lpstr>Activation function</vt:lpstr>
      <vt:lpstr>Activation function: Softmax</vt:lpstr>
      <vt:lpstr>Example of Neural Network</vt:lpstr>
      <vt:lpstr>A Layer of Neurons </vt:lpstr>
      <vt:lpstr>Neural Network Architecture Types</vt:lpstr>
      <vt:lpstr>Feed-forward neural networks</vt:lpstr>
      <vt:lpstr>Feed Forward Neural Network Model </vt:lpstr>
      <vt:lpstr>Linear vs Non-Linear Modeling</vt:lpstr>
      <vt:lpstr>What is deep learning</vt:lpstr>
      <vt:lpstr>Example : image recognition</vt:lpstr>
      <vt:lpstr>Terminologies</vt:lpstr>
      <vt:lpstr>Terminologies</vt:lpstr>
      <vt:lpstr>Supervised learning rules</vt:lpstr>
      <vt:lpstr>Loss function </vt:lpstr>
      <vt:lpstr>Loss function (energy function)</vt:lpstr>
      <vt:lpstr>What loss function to use?</vt:lpstr>
      <vt:lpstr>Optimizers</vt:lpstr>
      <vt:lpstr>Training Basics</vt:lpstr>
      <vt:lpstr>Training Basics</vt:lpstr>
      <vt:lpstr>Gradient Descent</vt:lpstr>
      <vt:lpstr>Demo</vt:lpstr>
      <vt:lpstr>Keras : Deep neural network library </vt:lpstr>
      <vt:lpstr>Keras workflow</vt:lpstr>
      <vt:lpstr>Model type</vt:lpstr>
      <vt:lpstr>Sequential class</vt:lpstr>
      <vt:lpstr>Hyper parameters</vt:lpstr>
      <vt:lpstr>Hyper parameters</vt:lpstr>
      <vt:lpstr>Hyper parameters</vt:lpstr>
      <vt:lpstr>Hyper parameters</vt:lpstr>
      <vt:lpstr>Confusion matrix</vt:lpstr>
      <vt:lpstr>Key matrix</vt:lpstr>
      <vt:lpstr>Key matrix</vt:lpstr>
      <vt:lpstr>F-score/Support</vt:lpstr>
      <vt:lpstr>Contingency tables</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
  <cp:revision>259</cp:revision>
  <dcterms:created xsi:type="dcterms:W3CDTF">2010-04-12T23:12:02Z</dcterms:created>
  <dcterms:modified xsi:type="dcterms:W3CDTF">2019-06-15T05:16:59Z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